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7" r:id="rId2"/>
    <p:sldId id="260" r:id="rId3"/>
    <p:sldId id="264" r:id="rId4"/>
    <p:sldId id="266" r:id="rId5"/>
    <p:sldId id="267" r:id="rId6"/>
    <p:sldId id="268" r:id="rId7"/>
    <p:sldId id="269" r:id="rId8"/>
    <p:sldId id="270" r:id="rId9"/>
    <p:sldId id="283" r:id="rId10"/>
    <p:sldId id="274" r:id="rId11"/>
    <p:sldId id="278" r:id="rId12"/>
    <p:sldId id="282" r:id="rId13"/>
  </p:sldIdLst>
  <p:sldSz cx="138684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923" autoAdjust="0"/>
    <p:restoredTop sz="94721"/>
  </p:normalViewPr>
  <p:slideViewPr>
    <p:cSldViewPr snapToGrid="0" snapToObjects="1">
      <p:cViewPr>
        <p:scale>
          <a:sx n="87" d="100"/>
          <a:sy n="87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8" name="Shape 7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2575" y="685800"/>
            <a:ext cx="62928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99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040130" y="2344483"/>
            <a:ext cx="11788141" cy="158819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080260" y="4235196"/>
            <a:ext cx="9707881" cy="18907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81867" y="1831058"/>
            <a:ext cx="5214622" cy="52368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2pPr>
            <a:lvl3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3pPr>
            <a:lvl4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4pPr>
            <a:lvl5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81867" y="1831058"/>
            <a:ext cx="5214622" cy="52368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2pPr>
            <a:lvl3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3pPr>
            <a:lvl4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4pPr>
            <a:lvl5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93419" y="1763183"/>
            <a:ext cx="12481561" cy="498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908007" y="7033449"/>
            <a:ext cx="266973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mailto:mail@arm-r.r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hyperlink" Target="https://arm-r.ru/control_tables_armer/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1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hyperlink" Target="https://arm-r.ru/basic_series_002/" TargetMode="External"/><Relationship Id="rId5" Type="http://schemas.openxmlformats.org/officeDocument/2006/relationships/image" Target="../media/image13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arm-r.ru/dispatcher_lifting_table_armer_t1/" TargetMode="Externa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11" Type="http://schemas.openxmlformats.org/officeDocument/2006/relationships/hyperlink" Target="https://arm-r.ru/armchairs/" TargetMode="External"/><Relationship Id="rId5" Type="http://schemas.openxmlformats.org/officeDocument/2006/relationships/image" Target="../media/image33.png"/><Relationship Id="rId10" Type="http://schemas.openxmlformats.org/officeDocument/2006/relationships/image" Target="../media/image27.pn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arm-r.ru/armer_base_cabinets,_cases_and_cabinets/" TargetMode="External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9.png"/><Relationship Id="rId7" Type="http://schemas.openxmlformats.org/officeDocument/2006/relationships/image" Target="../media/image4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object 2"/>
          <p:cNvGrpSpPr/>
          <p:nvPr/>
        </p:nvGrpSpPr>
        <p:grpSpPr>
          <a:xfrm>
            <a:off x="5566" y="-13064"/>
            <a:ext cx="7170806" cy="7596000"/>
            <a:chOff x="0" y="0"/>
            <a:chExt cx="7170804" cy="7556499"/>
          </a:xfrm>
        </p:grpSpPr>
        <p:pic>
          <p:nvPicPr>
            <p:cNvPr id="87" name="object 3" descr="object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167268" cy="75565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8" name="object 4"/>
            <p:cNvSpPr/>
            <p:nvPr/>
          </p:nvSpPr>
          <p:spPr>
            <a:xfrm>
              <a:off x="-1" y="4880"/>
              <a:ext cx="7170806" cy="7551620"/>
            </a:xfrm>
            <a:prstGeom prst="rect">
              <a:avLst/>
            </a:prstGeom>
            <a:solidFill>
              <a:srgbClr val="1D1D1B">
                <a:alpha val="6199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90" name="object 7"/>
          <p:cNvSpPr txBox="1"/>
          <p:nvPr/>
        </p:nvSpPr>
        <p:spPr>
          <a:xfrm>
            <a:off x="7800261" y="1596376"/>
            <a:ext cx="5010863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3100" b="1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ПРОДУКЦИЯ</a:t>
            </a:r>
            <a:r>
              <a:rPr spc="-90" dirty="0"/>
              <a:t> </a:t>
            </a:r>
            <a:r>
              <a:rPr spc="-10" dirty="0"/>
              <a:t>АРМЕР:</a:t>
            </a:r>
          </a:p>
        </p:txBody>
      </p:sp>
      <p:pic>
        <p:nvPicPr>
          <p:cNvPr id="91" name="object 9" descr="object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2605999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object 10" descr="object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3134318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3" name="object 11" descr="object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3662638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object 12" descr="object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4432259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object 13" descr="object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5201879"/>
            <a:ext cx="114301" cy="114301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object 14"/>
          <p:cNvSpPr txBox="1">
            <a:spLocks noGrp="1"/>
          </p:cNvSpPr>
          <p:nvPr>
            <p:ph type="title"/>
          </p:nvPr>
        </p:nvSpPr>
        <p:spPr>
          <a:xfrm>
            <a:off x="639559" y="5025349"/>
            <a:ext cx="6113781" cy="219202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5080" indent="12700">
              <a:defRPr sz="2800" b="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sz="2400" dirty="0"/>
              <a:t>ГК</a:t>
            </a:r>
            <a:r>
              <a:rPr sz="2400" spc="-100" dirty="0"/>
              <a:t> «РЕШЕНИЕ» </a:t>
            </a:r>
            <a:r>
              <a:rPr sz="2400" dirty="0"/>
              <a:t>–</a:t>
            </a:r>
            <a:r>
              <a:rPr sz="2400" spc="-100" dirty="0"/>
              <a:t> </a:t>
            </a:r>
            <a:r>
              <a:rPr sz="2400" dirty="0" err="1"/>
              <a:t>группа</a:t>
            </a:r>
            <a:r>
              <a:rPr sz="2400" spc="-100" dirty="0"/>
              <a:t> </a:t>
            </a:r>
            <a:r>
              <a:rPr sz="2400" spc="-100" dirty="0" err="1"/>
              <a:t>компаний</a:t>
            </a:r>
            <a:r>
              <a:rPr sz="2400" spc="-100" dirty="0"/>
              <a:t>, </a:t>
            </a:r>
            <a:r>
              <a:rPr sz="2400" spc="-100" dirty="0" err="1"/>
              <a:t>которые</a:t>
            </a:r>
            <a:r>
              <a:rPr sz="2400" spc="-200" dirty="0"/>
              <a:t> </a:t>
            </a:r>
            <a:r>
              <a:rPr sz="2400" spc="-100" dirty="0" err="1"/>
              <a:t>разрабатывают</a:t>
            </a:r>
            <a:r>
              <a:rPr sz="2400" spc="-100" dirty="0"/>
              <a:t>, </a:t>
            </a:r>
            <a:r>
              <a:rPr sz="2400" spc="-100" dirty="0" err="1"/>
              <a:t>производят</a:t>
            </a:r>
            <a:r>
              <a:rPr sz="2400" spc="-100" dirty="0"/>
              <a:t> </a:t>
            </a:r>
            <a:r>
              <a:rPr sz="2400" dirty="0"/>
              <a:t>и</a:t>
            </a:r>
            <a:r>
              <a:rPr sz="2400" spc="-100" dirty="0"/>
              <a:t> </a:t>
            </a:r>
            <a:r>
              <a:rPr sz="2400" spc="-100" dirty="0" err="1"/>
              <a:t>реализуют</a:t>
            </a:r>
            <a:r>
              <a:rPr sz="2400" spc="-100" dirty="0"/>
              <a:t> </a:t>
            </a:r>
            <a:r>
              <a:rPr sz="2400" spc="-100" dirty="0" err="1"/>
              <a:t>профессиональную</a:t>
            </a:r>
            <a:r>
              <a:rPr sz="2400" spc="-100" dirty="0"/>
              <a:t> </a:t>
            </a:r>
            <a:r>
              <a:rPr sz="2400" spc="-100" dirty="0" err="1"/>
              <a:t>диспетчерскую</a:t>
            </a:r>
            <a:r>
              <a:rPr sz="2400" spc="-100" dirty="0"/>
              <a:t> </a:t>
            </a:r>
            <a:r>
              <a:rPr sz="2400" dirty="0" err="1"/>
              <a:t>мебель</a:t>
            </a:r>
            <a:r>
              <a:rPr sz="2400" spc="-100" dirty="0"/>
              <a:t> </a:t>
            </a:r>
            <a:r>
              <a:rPr sz="2400" dirty="0"/>
              <a:t>и</a:t>
            </a:r>
            <a:r>
              <a:rPr sz="2400" spc="-100" dirty="0"/>
              <a:t> </a:t>
            </a:r>
            <a:r>
              <a:rPr sz="2400" spc="-100" dirty="0" err="1"/>
              <a:t>видеостены</a:t>
            </a:r>
            <a:endParaRPr sz="2400" spc="-100" dirty="0"/>
          </a:p>
        </p:txBody>
      </p:sp>
      <p:sp>
        <p:nvSpPr>
          <p:cNvPr id="97" name="object 15"/>
          <p:cNvSpPr txBox="1"/>
          <p:nvPr/>
        </p:nvSpPr>
        <p:spPr>
          <a:xfrm>
            <a:off x="629227" y="6668473"/>
            <a:ext cx="4692016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defRPr sz="28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sz="2400" dirty="0"/>
              <a:t>АРМЕР</a:t>
            </a:r>
            <a:r>
              <a:rPr sz="2400" spc="-90" dirty="0"/>
              <a:t> </a:t>
            </a:r>
            <a:r>
              <a:rPr sz="2400" dirty="0"/>
              <a:t>–</a:t>
            </a:r>
            <a:r>
              <a:rPr sz="2400" spc="-85" dirty="0"/>
              <a:t> </a:t>
            </a:r>
            <a:r>
              <a:rPr sz="2400" dirty="0" err="1"/>
              <a:t>бренд</a:t>
            </a:r>
            <a:r>
              <a:rPr sz="2400" spc="-85" dirty="0"/>
              <a:t> </a:t>
            </a:r>
            <a:r>
              <a:rPr sz="2400" spc="-10" dirty="0" err="1"/>
              <a:t>продукции</a:t>
            </a:r>
            <a:r>
              <a:rPr sz="2400" spc="-10" dirty="0"/>
              <a:t>, </a:t>
            </a:r>
            <a:r>
              <a:rPr sz="2400" spc="-25" dirty="0" err="1"/>
              <a:t>которую</a:t>
            </a:r>
            <a:r>
              <a:rPr sz="2400" spc="-100" dirty="0"/>
              <a:t> </a:t>
            </a:r>
            <a:r>
              <a:rPr sz="2400" dirty="0" err="1"/>
              <a:t>мы</a:t>
            </a:r>
            <a:r>
              <a:rPr sz="2400" spc="-94" dirty="0"/>
              <a:t> </a:t>
            </a:r>
            <a:r>
              <a:rPr sz="2400" spc="-10" dirty="0" err="1"/>
              <a:t>создаем</a:t>
            </a:r>
            <a:endParaRPr sz="2400" spc="-10" dirty="0"/>
          </a:p>
        </p:txBody>
      </p:sp>
      <p:pic>
        <p:nvPicPr>
          <p:cNvPr id="98" name="Лого АРМЕР диспетчерские решения R.pdf" descr="Лого АРМЕР диспетчерские решения R.pd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7335" y="375717"/>
            <a:ext cx="1626983" cy="618132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object 8"/>
          <p:cNvSpPr txBox="1"/>
          <p:nvPr/>
        </p:nvSpPr>
        <p:spPr>
          <a:xfrm>
            <a:off x="8126238" y="2546840"/>
            <a:ext cx="493395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ДИСПЕТЧЕРСКИЕ</a:t>
            </a:r>
            <a:r>
              <a:rPr spc="0" dirty="0"/>
              <a:t> </a:t>
            </a:r>
            <a:r>
              <a:rPr dirty="0"/>
              <a:t>СТОЛЫ</a:t>
            </a:r>
          </a:p>
        </p:txBody>
      </p:sp>
      <p:sp>
        <p:nvSpPr>
          <p:cNvPr id="100" name="object 8"/>
          <p:cNvSpPr txBox="1"/>
          <p:nvPr/>
        </p:nvSpPr>
        <p:spPr>
          <a:xfrm>
            <a:off x="8126238" y="3077809"/>
            <a:ext cx="493395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ДИСПЕТЧЕРСКИЕ</a:t>
            </a:r>
            <a:r>
              <a:rPr spc="0" dirty="0"/>
              <a:t> </a:t>
            </a:r>
            <a:r>
              <a:rPr dirty="0"/>
              <a:t>КРЕСЛА</a:t>
            </a:r>
          </a:p>
        </p:txBody>
      </p:sp>
      <p:sp>
        <p:nvSpPr>
          <p:cNvPr id="101" name="object 8"/>
          <p:cNvSpPr txBox="1"/>
          <p:nvPr/>
        </p:nvSpPr>
        <p:spPr>
          <a:xfrm>
            <a:off x="8126238" y="3603370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ПРОФЕССИОНАЛЬНЫЕ</a:t>
            </a:r>
            <a:r>
              <a:rPr spc="-30" dirty="0"/>
              <a:t> </a:t>
            </a:r>
            <a:r>
              <a:rPr dirty="0"/>
              <a:t>КРЕПЛЕНИЯ</a:t>
            </a:r>
            <a:r>
              <a:rPr spc="-35" dirty="0"/>
              <a:t> </a:t>
            </a:r>
            <a:r>
              <a:rPr spc="0" dirty="0"/>
              <a:t>ДЛЯ</a:t>
            </a:r>
            <a:r>
              <a:rPr spc="-25" dirty="0"/>
              <a:t> </a:t>
            </a:r>
            <a:r>
              <a:rPr dirty="0"/>
              <a:t>ВИДЕОСТЕН, </a:t>
            </a:r>
            <a:r>
              <a:rPr spc="-20" dirty="0"/>
              <a:t>СТАЦИОНАРНЫЕ</a:t>
            </a:r>
            <a:r>
              <a:rPr spc="-15" dirty="0"/>
              <a:t> </a:t>
            </a:r>
            <a:r>
              <a:rPr spc="0" dirty="0" err="1"/>
              <a:t>И</a:t>
            </a:r>
            <a:r>
              <a:rPr dirty="0"/>
              <a:t> МОБИЛЬНЫЕ</a:t>
            </a:r>
          </a:p>
        </p:txBody>
      </p:sp>
      <p:sp>
        <p:nvSpPr>
          <p:cNvPr id="102" name="object 8"/>
          <p:cNvSpPr txBox="1"/>
          <p:nvPr/>
        </p:nvSpPr>
        <p:spPr>
          <a:xfrm>
            <a:off x="8126238" y="4370700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2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КОМПЬЮТЕРНЫЕ</a:t>
            </a:r>
            <a:r>
              <a:rPr spc="-5" dirty="0"/>
              <a:t> </a:t>
            </a:r>
            <a:r>
              <a:rPr spc="-10" dirty="0"/>
              <a:t>ТЕЛЕЖКИ</a:t>
            </a:r>
          </a:p>
          <a:p>
            <a:pPr indent="12700">
              <a:defRPr sz="150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ДЛЯ</a:t>
            </a:r>
            <a:r>
              <a:rPr spc="-30" dirty="0"/>
              <a:t> </a:t>
            </a:r>
            <a:r>
              <a:rPr spc="-10" dirty="0"/>
              <a:t>МОБИЛЬНЫХ</a:t>
            </a:r>
            <a:r>
              <a:rPr spc="-30" dirty="0"/>
              <a:t> </a:t>
            </a:r>
            <a:r>
              <a:rPr spc="-20" dirty="0"/>
              <a:t>РАБОЧИХ</a:t>
            </a:r>
            <a:r>
              <a:rPr spc="-30" dirty="0"/>
              <a:t> </a:t>
            </a:r>
            <a:r>
              <a:rPr spc="-20" dirty="0"/>
              <a:t>МЕСТ</a:t>
            </a:r>
          </a:p>
        </p:txBody>
      </p:sp>
      <p:sp>
        <p:nvSpPr>
          <p:cNvPr id="103" name="object 8"/>
          <p:cNvSpPr txBox="1"/>
          <p:nvPr/>
        </p:nvSpPr>
        <p:spPr>
          <a:xfrm>
            <a:off x="8126238" y="5130270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НАПОЛЬНЫЕ</a:t>
            </a:r>
            <a:r>
              <a:rPr spc="-40" dirty="0"/>
              <a:t> </a:t>
            </a:r>
            <a:r>
              <a:rPr spc="0" dirty="0"/>
              <a:t>СЕТЕВЫЕ,</a:t>
            </a:r>
            <a:r>
              <a:rPr spc="-45" dirty="0"/>
              <a:t> </a:t>
            </a:r>
            <a:r>
              <a:rPr dirty="0"/>
              <a:t>СЕРВЕРНЫЕ</a:t>
            </a:r>
          </a:p>
          <a:p>
            <a:pPr indent="12700">
              <a:defRPr sz="150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И</a:t>
            </a:r>
            <a:r>
              <a:rPr spc="-10" dirty="0"/>
              <a:t> </a:t>
            </a:r>
            <a:r>
              <a:rPr spc="-20" dirty="0"/>
              <a:t>ЭЛЕКТРОТЕХНИЧЕСКИЕ</a:t>
            </a:r>
            <a:r>
              <a:rPr spc="-10" dirty="0"/>
              <a:t> </a:t>
            </a:r>
            <a:r>
              <a:rPr dirty="0"/>
              <a:t>ШКАФЫ</a:t>
            </a:r>
            <a:r>
              <a:rPr spc="-10" dirty="0"/>
              <a:t> </a:t>
            </a:r>
            <a:r>
              <a:rPr dirty="0" err="1"/>
              <a:t>И</a:t>
            </a:r>
            <a:r>
              <a:rPr spc="-5" dirty="0"/>
              <a:t> </a:t>
            </a:r>
            <a:r>
              <a:rPr spc="-10" dirty="0"/>
              <a:t>КОРПУСА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98" y="-13064"/>
            <a:ext cx="6324742" cy="3299065"/>
          </a:xfrm>
          <a:prstGeom prst="rect">
            <a:avLst/>
          </a:prstGeom>
        </p:spPr>
      </p:pic>
      <p:sp>
        <p:nvSpPr>
          <p:cNvPr id="20" name="object 5"/>
          <p:cNvSpPr txBox="1">
            <a:spLocks/>
          </p:cNvSpPr>
          <p:nvPr/>
        </p:nvSpPr>
        <p:spPr>
          <a:xfrm>
            <a:off x="706063" y="43114"/>
            <a:ext cx="4615180" cy="1283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 fontScale="975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 b="1" i="0" u="none" strike="noStrike" cap="none" spc="0" baseline="0">
                <a:solidFill>
                  <a:srgbClr val="B90606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 b="1" i="0" u="none" strike="noStrike" cap="none" spc="0" baseline="0">
                <a:solidFill>
                  <a:srgbClr val="B90606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 b="1" i="0" u="none" strike="noStrike" cap="none" spc="0" baseline="0">
                <a:solidFill>
                  <a:srgbClr val="B90606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 b="1" i="0" u="none" strike="noStrike" cap="none" spc="0" baseline="0">
                <a:solidFill>
                  <a:srgbClr val="B90606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 b="1" i="0" u="none" strike="noStrike" cap="none" spc="0" baseline="0">
                <a:solidFill>
                  <a:srgbClr val="B90606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 b="1" i="0" u="none" strike="noStrike" cap="none" spc="0" baseline="0">
                <a:solidFill>
                  <a:srgbClr val="B90606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 b="1" i="0" u="none" strike="noStrike" cap="none" spc="0" baseline="0">
                <a:solidFill>
                  <a:srgbClr val="B90606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 b="1" i="0" u="none" strike="noStrike" cap="none" spc="0" baseline="0">
                <a:solidFill>
                  <a:srgbClr val="B90606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 b="1" i="0" u="none" strike="noStrike" cap="none" spc="0" baseline="0">
                <a:solidFill>
                  <a:srgbClr val="B90606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12700" hangingPunct="1">
              <a:spcBef>
                <a:spcPts val="100"/>
              </a:spcBef>
              <a:defRPr sz="4100" spc="99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rPr lang="ru-RU" sz="4100" spc="99" dirty="0" smtClean="0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rPr>
              <a:t>Группа</a:t>
            </a:r>
            <a:r>
              <a:rPr lang="ru-RU" sz="4100" dirty="0" smtClean="0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rPr>
              <a:t> </a:t>
            </a:r>
            <a:r>
              <a:rPr lang="ru-RU" sz="4100" spc="99" dirty="0" smtClean="0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rPr>
              <a:t>компаний</a:t>
            </a:r>
          </a:p>
          <a:p>
            <a:pPr indent="12700" hangingPunct="1">
              <a:defRPr sz="4100" spc="99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rPr lang="ru-RU" sz="4100" spc="99" dirty="0" smtClean="0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rPr>
              <a:t>«Решение»</a:t>
            </a:r>
            <a:endParaRPr lang="ru-RU" sz="4100" spc="99" dirty="0">
              <a:solidFill>
                <a:srgbClr val="FFFFFF"/>
              </a:solidFill>
              <a:latin typeface="Roboto-Black"/>
              <a:ea typeface="Roboto-Black"/>
              <a:cs typeface="Roboto-Black"/>
              <a:sym typeface="Roboto-Black"/>
            </a:endParaRPr>
          </a:p>
        </p:txBody>
      </p:sp>
      <p:sp>
        <p:nvSpPr>
          <p:cNvPr id="21" name="object 6"/>
          <p:cNvSpPr txBox="1"/>
          <p:nvPr/>
        </p:nvSpPr>
        <p:spPr>
          <a:xfrm>
            <a:off x="766891" y="1457434"/>
            <a:ext cx="4618355" cy="131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ts val="2600"/>
              </a:lnSpc>
              <a:spcBef>
                <a:spcPts val="100"/>
              </a:spcBef>
              <a:defRPr sz="22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Профессиональная</a:t>
            </a:r>
            <a:r>
              <a:rPr spc="-110" dirty="0"/>
              <a:t> </a:t>
            </a:r>
            <a:r>
              <a:rPr dirty="0" err="1"/>
              <a:t>эргономичная</a:t>
            </a:r>
            <a:r>
              <a:rPr dirty="0"/>
              <a:t> </a:t>
            </a:r>
            <a:r>
              <a:rPr dirty="0" err="1"/>
              <a:t>диспетчерская</a:t>
            </a:r>
            <a:r>
              <a:rPr spc="-125" dirty="0"/>
              <a:t> </a:t>
            </a:r>
            <a:r>
              <a:rPr dirty="0" err="1"/>
              <a:t>мебель</a:t>
            </a:r>
            <a:endParaRPr dirty="0"/>
          </a:p>
          <a:p>
            <a:pPr>
              <a:defRPr sz="2100">
                <a:latin typeface="Roboto"/>
                <a:ea typeface="Roboto"/>
                <a:cs typeface="Roboto"/>
                <a:sym typeface="Roboto"/>
              </a:defRPr>
            </a:pPr>
            <a:endParaRPr dirty="0"/>
          </a:p>
          <a:p>
            <a:pPr indent="12700">
              <a:defRPr sz="2200">
                <a:solidFill>
                  <a:srgbClr val="FFFFFF"/>
                </a:solidFill>
                <a:latin typeface="DINPro-Light"/>
                <a:ea typeface="DINPro-Light"/>
                <a:cs typeface="DINPro-Light"/>
                <a:sym typeface="DINPro-Light"/>
              </a:defRPr>
            </a:pPr>
            <a:r>
              <a:rPr dirty="0" err="1"/>
              <a:t>Произведено</a:t>
            </a:r>
            <a:r>
              <a:rPr spc="-55" dirty="0"/>
              <a:t> </a:t>
            </a:r>
            <a:r>
              <a:rPr dirty="0"/>
              <a:t>в</a:t>
            </a:r>
            <a:r>
              <a:rPr spc="-55" dirty="0"/>
              <a:t> </a:t>
            </a:r>
            <a:r>
              <a:rPr spc="-35" dirty="0" err="1"/>
              <a:t>Санкт-</a:t>
            </a:r>
            <a:r>
              <a:rPr spc="-9" dirty="0" err="1"/>
              <a:t>Петербурге</a:t>
            </a:r>
            <a:endParaRPr spc="-9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5015"/>
            <a:ext cx="13867004" cy="1711522"/>
          </a:xfrm>
          <a:prstGeom prst="rect">
            <a:avLst/>
          </a:prstGeom>
          <a:ln w="12700">
            <a:miter lim="400000"/>
          </a:ln>
        </p:spPr>
      </p:pic>
      <p:sp>
        <p:nvSpPr>
          <p:cNvPr id="610" name="object 3"/>
          <p:cNvSpPr/>
          <p:nvPr/>
        </p:nvSpPr>
        <p:spPr>
          <a:xfrm>
            <a:off x="-12701" y="-11876"/>
            <a:ext cx="13899672" cy="1725935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11" name="object 3"/>
          <p:cNvSpPr/>
          <p:nvPr/>
        </p:nvSpPr>
        <p:spPr>
          <a:xfrm>
            <a:off x="-22684" y="1685861"/>
            <a:ext cx="13909655" cy="203201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12" name="object 2"/>
          <p:cNvSpPr txBox="1">
            <a:spLocks noGrp="1"/>
          </p:cNvSpPr>
          <p:nvPr>
            <p:ph type="title"/>
          </p:nvPr>
        </p:nvSpPr>
        <p:spPr>
          <a:xfrm>
            <a:off x="614813" y="685528"/>
            <a:ext cx="7382511" cy="506095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900">
                <a:solidFill>
                  <a:srgbClr val="FFFFFF"/>
                </a:solidFill>
              </a:defRPr>
            </a:pPr>
            <a:r>
              <a:t>ПРЕИМУЩЕСТВА</a:t>
            </a:r>
            <a:r>
              <a:rPr spc="-93"/>
              <a:t> </a:t>
            </a:r>
            <a:r>
              <a:t>ПРОДУКЦИИ</a:t>
            </a:r>
            <a:r>
              <a:rPr spc="-93"/>
              <a:t> АРМЕР</a:t>
            </a:r>
          </a:p>
        </p:txBody>
      </p:sp>
      <p:grpSp>
        <p:nvGrpSpPr>
          <p:cNvPr id="615" name="object 4"/>
          <p:cNvGrpSpPr/>
          <p:nvPr/>
        </p:nvGrpSpPr>
        <p:grpSpPr>
          <a:xfrm>
            <a:off x="728050" y="2607649"/>
            <a:ext cx="604432" cy="604445"/>
            <a:chOff x="0" y="0"/>
            <a:chExt cx="604431" cy="604443"/>
          </a:xfrm>
        </p:grpSpPr>
        <p:sp>
          <p:nvSpPr>
            <p:cNvPr id="613" name="object 5"/>
            <p:cNvSpPr/>
            <p:nvPr/>
          </p:nvSpPr>
          <p:spPr>
            <a:xfrm>
              <a:off x="0" y="0"/>
              <a:ext cx="604432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14" name="object 6" descr="object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20" y="108054"/>
              <a:ext cx="400463" cy="4004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18" name="object 7"/>
          <p:cNvGrpSpPr/>
          <p:nvPr/>
        </p:nvGrpSpPr>
        <p:grpSpPr>
          <a:xfrm>
            <a:off x="730657" y="5156432"/>
            <a:ext cx="604432" cy="604445"/>
            <a:chOff x="0" y="0"/>
            <a:chExt cx="604430" cy="604443"/>
          </a:xfrm>
        </p:grpSpPr>
        <p:sp>
          <p:nvSpPr>
            <p:cNvPr id="616" name="object 8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17" name="object 9" descr="object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611" y="82640"/>
              <a:ext cx="439238" cy="4392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1" name="object 10"/>
          <p:cNvGrpSpPr/>
          <p:nvPr/>
        </p:nvGrpSpPr>
        <p:grpSpPr>
          <a:xfrm>
            <a:off x="10792983" y="2607649"/>
            <a:ext cx="604432" cy="604445"/>
            <a:chOff x="0" y="0"/>
            <a:chExt cx="604430" cy="604443"/>
          </a:xfrm>
        </p:grpSpPr>
        <p:sp>
          <p:nvSpPr>
            <p:cNvPr id="619" name="object 11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3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3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0" name="object 12" descr="object 12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86" y="69938"/>
              <a:ext cx="456560" cy="4565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4" name="object 13"/>
          <p:cNvGrpSpPr/>
          <p:nvPr/>
        </p:nvGrpSpPr>
        <p:grpSpPr>
          <a:xfrm>
            <a:off x="4052749" y="5073871"/>
            <a:ext cx="604432" cy="604445"/>
            <a:chOff x="0" y="0"/>
            <a:chExt cx="604430" cy="604443"/>
          </a:xfrm>
        </p:grpSpPr>
        <p:sp>
          <p:nvSpPr>
            <p:cNvPr id="622" name="object 14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3" name="object 15" descr="object 1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069" y="82638"/>
              <a:ext cx="439227" cy="4392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7" name="object 16"/>
          <p:cNvGrpSpPr/>
          <p:nvPr/>
        </p:nvGrpSpPr>
        <p:grpSpPr>
          <a:xfrm>
            <a:off x="7417555" y="2616049"/>
            <a:ext cx="604432" cy="604444"/>
            <a:chOff x="0" y="0"/>
            <a:chExt cx="604431" cy="604442"/>
          </a:xfrm>
        </p:grpSpPr>
        <p:sp>
          <p:nvSpPr>
            <p:cNvPr id="625" name="object 17"/>
            <p:cNvSpPr/>
            <p:nvPr/>
          </p:nvSpPr>
          <p:spPr>
            <a:xfrm>
              <a:off x="0" y="0"/>
              <a:ext cx="604432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6" name="object 18" descr="object 18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20" y="87205"/>
              <a:ext cx="457200" cy="4572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30" name="object 19"/>
          <p:cNvGrpSpPr/>
          <p:nvPr/>
        </p:nvGrpSpPr>
        <p:grpSpPr>
          <a:xfrm>
            <a:off x="4042126" y="2677587"/>
            <a:ext cx="604432" cy="604444"/>
            <a:chOff x="0" y="0"/>
            <a:chExt cx="604430" cy="604442"/>
          </a:xfrm>
        </p:grpSpPr>
        <p:sp>
          <p:nvSpPr>
            <p:cNvPr id="628" name="object 20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9" name="object 21" descr="object 21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310" y="87207"/>
              <a:ext cx="429057" cy="42905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33" name="object 22"/>
          <p:cNvGrpSpPr/>
          <p:nvPr/>
        </p:nvGrpSpPr>
        <p:grpSpPr>
          <a:xfrm>
            <a:off x="7448867" y="5100163"/>
            <a:ext cx="604432" cy="604444"/>
            <a:chOff x="0" y="0"/>
            <a:chExt cx="604430" cy="604442"/>
          </a:xfrm>
        </p:grpSpPr>
        <p:sp>
          <p:nvSpPr>
            <p:cNvPr id="631" name="object 23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3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3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32" name="object 24" descr="object 24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61" y="74781"/>
              <a:ext cx="431524" cy="4315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34" name="object 25"/>
          <p:cNvSpPr txBox="1"/>
          <p:nvPr/>
        </p:nvSpPr>
        <p:spPr>
          <a:xfrm>
            <a:off x="720141" y="3509095"/>
            <a:ext cx="2356487" cy="410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Современные </a:t>
            </a:r>
            <a:r>
              <a:rPr spc="0"/>
              <a:t>качественные</a:t>
            </a:r>
            <a:r>
              <a:rPr spc="200"/>
              <a:t> </a:t>
            </a:r>
            <a:r>
              <a:t>материалы</a:t>
            </a:r>
          </a:p>
        </p:txBody>
      </p:sp>
      <p:sp>
        <p:nvSpPr>
          <p:cNvPr id="635" name="object 26"/>
          <p:cNvSpPr txBox="1"/>
          <p:nvPr/>
        </p:nvSpPr>
        <p:spPr>
          <a:xfrm>
            <a:off x="728050" y="5907602"/>
            <a:ext cx="2298066" cy="613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Надежный</a:t>
            </a:r>
            <a:endParaRPr dirty="0"/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и</a:t>
            </a:r>
            <a:r>
              <a:rPr spc="70" dirty="0"/>
              <a:t> </a:t>
            </a:r>
            <a:r>
              <a:rPr dirty="0" err="1"/>
              <a:t>прочный</a:t>
            </a:r>
            <a:r>
              <a:rPr spc="75" dirty="0"/>
              <a:t> </a:t>
            </a:r>
            <a:r>
              <a:rPr dirty="0" err="1"/>
              <a:t>каркас</a:t>
            </a:r>
            <a:r>
              <a:rPr spc="70" dirty="0"/>
              <a:t> </a:t>
            </a:r>
            <a:r>
              <a:rPr spc="-10" dirty="0" err="1"/>
              <a:t>столов</a:t>
            </a:r>
            <a:r>
              <a:rPr spc="-10" dirty="0"/>
              <a:t> </a:t>
            </a:r>
            <a:r>
              <a:rPr dirty="0" err="1"/>
              <a:t>из</a:t>
            </a:r>
            <a:r>
              <a:rPr spc="65" dirty="0"/>
              <a:t> </a:t>
            </a:r>
            <a:r>
              <a:rPr dirty="0" err="1"/>
              <a:t>алюминия</a:t>
            </a:r>
            <a:r>
              <a:rPr spc="65" dirty="0"/>
              <a:t> </a:t>
            </a:r>
            <a:r>
              <a:rPr dirty="0"/>
              <a:t>/</a:t>
            </a:r>
            <a:r>
              <a:rPr spc="65" dirty="0"/>
              <a:t> </a:t>
            </a:r>
            <a:r>
              <a:rPr spc="-10" dirty="0" err="1"/>
              <a:t>стали</a:t>
            </a:r>
            <a:endParaRPr spc="-10" dirty="0"/>
          </a:p>
        </p:txBody>
      </p:sp>
      <p:sp>
        <p:nvSpPr>
          <p:cNvPr id="636" name="object 27"/>
          <p:cNvSpPr txBox="1"/>
          <p:nvPr/>
        </p:nvSpPr>
        <p:spPr>
          <a:xfrm>
            <a:off x="10779186" y="3513540"/>
            <a:ext cx="239776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Модульность</a:t>
            </a:r>
            <a:r>
              <a:rPr spc="60"/>
              <a:t> </a:t>
            </a:r>
            <a:r>
              <a:rPr spc="-10"/>
              <a:t>конструкций</a:t>
            </a:r>
          </a:p>
        </p:txBody>
      </p:sp>
      <p:sp>
        <p:nvSpPr>
          <p:cNvPr id="637" name="object 28"/>
          <p:cNvSpPr txBox="1"/>
          <p:nvPr/>
        </p:nvSpPr>
        <p:spPr>
          <a:xfrm>
            <a:off x="4027745" y="5806083"/>
            <a:ext cx="2596516" cy="613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Продуманный</a:t>
            </a:r>
            <a:endParaRPr dirty="0"/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кабель-менеджмент</a:t>
            </a:r>
            <a:r>
              <a:rPr spc="125" dirty="0"/>
              <a:t> </a:t>
            </a:r>
            <a:r>
              <a:rPr dirty="0" err="1"/>
              <a:t>по</a:t>
            </a:r>
            <a:r>
              <a:rPr spc="130" dirty="0"/>
              <a:t> </a:t>
            </a:r>
            <a:r>
              <a:rPr spc="-20" dirty="0" err="1"/>
              <a:t>всей</a:t>
            </a:r>
            <a:r>
              <a:rPr spc="-20" dirty="0"/>
              <a:t> </a:t>
            </a:r>
            <a:r>
              <a:rPr dirty="0" err="1"/>
              <a:t>протяженности</a:t>
            </a:r>
            <a:r>
              <a:rPr spc="160" dirty="0"/>
              <a:t> </a:t>
            </a:r>
            <a:r>
              <a:rPr spc="-10" dirty="0" err="1"/>
              <a:t>столов</a:t>
            </a:r>
            <a:r>
              <a:rPr spc="-10" dirty="0"/>
              <a:t>.</a:t>
            </a:r>
          </a:p>
        </p:txBody>
      </p:sp>
      <p:sp>
        <p:nvSpPr>
          <p:cNvPr id="638" name="object 29"/>
          <p:cNvSpPr txBox="1"/>
          <p:nvPr/>
        </p:nvSpPr>
        <p:spPr>
          <a:xfrm>
            <a:off x="4027745" y="6492742"/>
            <a:ext cx="3040381" cy="618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Сквозная</a:t>
            </a:r>
            <a:r>
              <a:rPr spc="70" dirty="0"/>
              <a:t> </a:t>
            </a:r>
            <a:r>
              <a:rPr dirty="0" err="1"/>
              <a:t>система</a:t>
            </a:r>
            <a:r>
              <a:rPr spc="70" dirty="0"/>
              <a:t> </a:t>
            </a:r>
            <a:r>
              <a:rPr dirty="0"/>
              <a:t>с</a:t>
            </a:r>
            <a:r>
              <a:rPr spc="70" dirty="0"/>
              <a:t> </a:t>
            </a:r>
            <a:r>
              <a:rPr spc="-10" dirty="0" err="1"/>
              <a:t>разделением</a:t>
            </a:r>
            <a:r>
              <a:rPr spc="-10" dirty="0"/>
              <a:t> </a:t>
            </a:r>
            <a:r>
              <a:rPr dirty="0" err="1"/>
              <a:t>для</a:t>
            </a:r>
            <a:r>
              <a:rPr spc="75" dirty="0"/>
              <a:t> </a:t>
            </a:r>
            <a:r>
              <a:rPr dirty="0" err="1"/>
              <a:t>прокладки</a:t>
            </a:r>
            <a:r>
              <a:rPr spc="75" dirty="0"/>
              <a:t> </a:t>
            </a:r>
            <a:r>
              <a:rPr spc="-10" dirty="0" err="1"/>
              <a:t>силовых</a:t>
            </a:r>
            <a:endParaRPr spc="-10" dirty="0"/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и</a:t>
            </a:r>
            <a:r>
              <a:rPr spc="70" dirty="0"/>
              <a:t> </a:t>
            </a:r>
            <a:r>
              <a:rPr dirty="0" err="1"/>
              <a:t>сигнальных</a:t>
            </a:r>
            <a:r>
              <a:rPr spc="75" dirty="0"/>
              <a:t> </a:t>
            </a:r>
            <a:r>
              <a:rPr spc="-10" dirty="0" err="1"/>
              <a:t>линий</a:t>
            </a:r>
            <a:endParaRPr spc="-10" dirty="0"/>
          </a:p>
        </p:txBody>
      </p:sp>
      <p:sp>
        <p:nvSpPr>
          <p:cNvPr id="639" name="object 30"/>
          <p:cNvSpPr txBox="1"/>
          <p:nvPr/>
        </p:nvSpPr>
        <p:spPr>
          <a:xfrm>
            <a:off x="7417555" y="3500484"/>
            <a:ext cx="2414905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Эргономика</a:t>
            </a:r>
            <a:r>
              <a:rPr spc="65" dirty="0"/>
              <a:t> </a:t>
            </a:r>
            <a:r>
              <a:rPr dirty="0"/>
              <a:t>в</a:t>
            </a:r>
            <a:r>
              <a:rPr spc="70" dirty="0"/>
              <a:t> </a:t>
            </a:r>
            <a:r>
              <a:rPr spc="-10" dirty="0" err="1"/>
              <a:t>деталях</a:t>
            </a:r>
            <a:endParaRPr spc="-10" dirty="0"/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для</a:t>
            </a:r>
            <a:r>
              <a:rPr spc="65" dirty="0"/>
              <a:t> </a:t>
            </a:r>
            <a:r>
              <a:rPr dirty="0" err="1"/>
              <a:t>работы</a:t>
            </a:r>
            <a:r>
              <a:rPr spc="65" dirty="0"/>
              <a:t> </a:t>
            </a:r>
            <a:r>
              <a:rPr dirty="0"/>
              <a:t>в</a:t>
            </a:r>
            <a:r>
              <a:rPr spc="65" dirty="0"/>
              <a:t> </a:t>
            </a:r>
            <a:r>
              <a:rPr dirty="0" err="1"/>
              <a:t>режиме</a:t>
            </a:r>
            <a:r>
              <a:rPr spc="65" dirty="0"/>
              <a:t> </a:t>
            </a:r>
            <a:r>
              <a:rPr spc="-20" dirty="0"/>
              <a:t>24/7</a:t>
            </a:r>
          </a:p>
        </p:txBody>
      </p:sp>
      <p:sp>
        <p:nvSpPr>
          <p:cNvPr id="640" name="object 31"/>
          <p:cNvSpPr txBox="1"/>
          <p:nvPr/>
        </p:nvSpPr>
        <p:spPr>
          <a:xfrm>
            <a:off x="4027745" y="3513416"/>
            <a:ext cx="1728471" cy="410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Многообразие</a:t>
            </a:r>
            <a:r>
              <a:rPr dirty="0"/>
              <a:t> </a:t>
            </a:r>
            <a:r>
              <a:rPr spc="0" dirty="0" err="1"/>
              <a:t>цветовых</a:t>
            </a:r>
            <a:r>
              <a:rPr spc="85" dirty="0"/>
              <a:t> </a:t>
            </a:r>
            <a:r>
              <a:rPr dirty="0" err="1"/>
              <a:t>решений</a:t>
            </a:r>
            <a:endParaRPr dirty="0"/>
          </a:p>
        </p:txBody>
      </p:sp>
      <p:sp>
        <p:nvSpPr>
          <p:cNvPr id="641" name="object 32"/>
          <p:cNvSpPr txBox="1"/>
          <p:nvPr/>
        </p:nvSpPr>
        <p:spPr>
          <a:xfrm>
            <a:off x="7417555" y="5823284"/>
            <a:ext cx="4938396" cy="82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Возможность</a:t>
            </a:r>
            <a:r>
              <a:rPr spc="160" dirty="0"/>
              <a:t> </a:t>
            </a:r>
            <a:r>
              <a:rPr dirty="0" err="1"/>
              <a:t>брендирования</a:t>
            </a:r>
            <a:r>
              <a:rPr spc="165" dirty="0"/>
              <a:t> </a:t>
            </a:r>
            <a:r>
              <a:rPr spc="-10" dirty="0" err="1"/>
              <a:t>мебели</a:t>
            </a:r>
            <a:endParaRPr spc="-10" dirty="0"/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в</a:t>
            </a:r>
            <a:r>
              <a:rPr spc="90" dirty="0"/>
              <a:t> </a:t>
            </a:r>
            <a:r>
              <a:rPr dirty="0" err="1"/>
              <a:t>соответствии</a:t>
            </a:r>
            <a:r>
              <a:rPr spc="94" dirty="0"/>
              <a:t> </a:t>
            </a:r>
            <a:r>
              <a:rPr dirty="0"/>
              <a:t>с</a:t>
            </a:r>
            <a:r>
              <a:rPr spc="94" dirty="0"/>
              <a:t> </a:t>
            </a:r>
            <a:r>
              <a:rPr dirty="0" err="1"/>
              <a:t>требованиями</a:t>
            </a:r>
            <a:r>
              <a:rPr spc="90" dirty="0"/>
              <a:t> </a:t>
            </a:r>
            <a:r>
              <a:rPr dirty="0" err="1"/>
              <a:t>бренд-бука</a:t>
            </a:r>
            <a:r>
              <a:rPr spc="94" dirty="0"/>
              <a:t> </a:t>
            </a:r>
            <a:r>
              <a:rPr spc="-10" dirty="0" err="1"/>
              <a:t>заказчика</a:t>
            </a:r>
            <a:r>
              <a:rPr spc="-10" dirty="0"/>
              <a:t>. </a:t>
            </a:r>
            <a:r>
              <a:rPr dirty="0" err="1"/>
              <a:t>Использование</a:t>
            </a:r>
            <a:r>
              <a:rPr spc="155" dirty="0"/>
              <a:t> </a:t>
            </a:r>
            <a:r>
              <a:rPr dirty="0" err="1"/>
              <a:t>различных</a:t>
            </a:r>
            <a:r>
              <a:rPr spc="160" dirty="0"/>
              <a:t> </a:t>
            </a:r>
            <a:r>
              <a:rPr spc="-10" dirty="0" err="1"/>
              <a:t>инструментов</a:t>
            </a:r>
            <a:endParaRPr spc="-10" dirty="0"/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–</a:t>
            </a:r>
            <a:r>
              <a:rPr spc="75" dirty="0"/>
              <a:t> </a:t>
            </a:r>
            <a:r>
              <a:rPr dirty="0" err="1"/>
              <a:t>различные</a:t>
            </a:r>
            <a:r>
              <a:rPr spc="75" dirty="0"/>
              <a:t> </a:t>
            </a:r>
            <a:r>
              <a:rPr dirty="0" err="1"/>
              <a:t>материалы</a:t>
            </a:r>
            <a:r>
              <a:rPr spc="80" dirty="0"/>
              <a:t> </a:t>
            </a:r>
            <a:r>
              <a:rPr dirty="0"/>
              <a:t>и</a:t>
            </a:r>
            <a:r>
              <a:rPr spc="75" dirty="0"/>
              <a:t> </a:t>
            </a:r>
            <a:r>
              <a:rPr dirty="0" err="1"/>
              <a:t>цветовые</a:t>
            </a:r>
            <a:r>
              <a:rPr spc="75" dirty="0"/>
              <a:t> </a:t>
            </a:r>
            <a:r>
              <a:rPr spc="-10" dirty="0" err="1"/>
              <a:t>решения</a:t>
            </a:r>
            <a:endParaRPr spc="-1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3867004" cy="1696507"/>
          </a:xfrm>
          <a:prstGeom prst="rect">
            <a:avLst/>
          </a:prstGeom>
          <a:ln w="12700">
            <a:miter lim="400000"/>
          </a:ln>
        </p:spPr>
      </p:pic>
      <p:sp>
        <p:nvSpPr>
          <p:cNvPr id="692" name="object 3"/>
          <p:cNvSpPr/>
          <p:nvPr/>
        </p:nvSpPr>
        <p:spPr>
          <a:xfrm>
            <a:off x="-12701" y="-826"/>
            <a:ext cx="13886971" cy="1738636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3" name="object 3"/>
          <p:cNvSpPr/>
          <p:nvPr/>
        </p:nvSpPr>
        <p:spPr>
          <a:xfrm>
            <a:off x="-22684" y="1685861"/>
            <a:ext cx="13896954" cy="234047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7" name="object 14"/>
          <p:cNvSpPr txBox="1"/>
          <p:nvPr/>
        </p:nvSpPr>
        <p:spPr>
          <a:xfrm>
            <a:off x="934701" y="2402761"/>
            <a:ext cx="427357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1</a:t>
            </a:r>
          </a:p>
        </p:txBody>
      </p:sp>
      <p:sp>
        <p:nvSpPr>
          <p:cNvPr id="698" name="object 15"/>
          <p:cNvSpPr txBox="1"/>
          <p:nvPr/>
        </p:nvSpPr>
        <p:spPr>
          <a:xfrm>
            <a:off x="909487" y="4066442"/>
            <a:ext cx="502286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2</a:t>
            </a:r>
          </a:p>
        </p:txBody>
      </p:sp>
      <p:sp>
        <p:nvSpPr>
          <p:cNvPr id="701" name="object 20"/>
          <p:cNvSpPr txBox="1"/>
          <p:nvPr/>
        </p:nvSpPr>
        <p:spPr>
          <a:xfrm>
            <a:off x="922001" y="5588763"/>
            <a:ext cx="500382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3</a:t>
            </a:r>
          </a:p>
        </p:txBody>
      </p:sp>
      <p:sp>
        <p:nvSpPr>
          <p:cNvPr id="702" name="object 21"/>
          <p:cNvSpPr txBox="1"/>
          <p:nvPr/>
        </p:nvSpPr>
        <p:spPr>
          <a:xfrm>
            <a:off x="6767217" y="2412267"/>
            <a:ext cx="544196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4</a:t>
            </a:r>
          </a:p>
        </p:txBody>
      </p:sp>
      <p:sp>
        <p:nvSpPr>
          <p:cNvPr id="703" name="object 22"/>
          <p:cNvSpPr txBox="1"/>
          <p:nvPr/>
        </p:nvSpPr>
        <p:spPr>
          <a:xfrm>
            <a:off x="6776727" y="3584179"/>
            <a:ext cx="50863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5</a:t>
            </a:r>
          </a:p>
        </p:txBody>
      </p:sp>
      <p:sp>
        <p:nvSpPr>
          <p:cNvPr id="704" name="object 24"/>
          <p:cNvSpPr txBox="1">
            <a:spLocks noGrp="1"/>
          </p:cNvSpPr>
          <p:nvPr>
            <p:ph type="title"/>
          </p:nvPr>
        </p:nvSpPr>
        <p:spPr>
          <a:xfrm>
            <a:off x="878927" y="778358"/>
            <a:ext cx="4346576" cy="46609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indent="12700">
              <a:spcBef>
                <a:spcPts val="100"/>
              </a:spcBef>
              <a:defRPr sz="2800">
                <a:solidFill>
                  <a:srgbClr val="FFFFFF"/>
                </a:solidFill>
              </a:defRPr>
            </a:pPr>
            <a:r>
              <a:t>СХЕМА</a:t>
            </a:r>
            <a:r>
              <a:rPr spc="-100"/>
              <a:t> РАБОТЫ</a:t>
            </a:r>
            <a:r>
              <a:t> С </a:t>
            </a:r>
            <a:r>
              <a:rPr spc="-100"/>
              <a:t>НАМИ</a:t>
            </a:r>
          </a:p>
        </p:txBody>
      </p:sp>
      <p:sp>
        <p:nvSpPr>
          <p:cNvPr id="710" name="object 35"/>
          <p:cNvSpPr/>
          <p:nvPr/>
        </p:nvSpPr>
        <p:spPr>
          <a:xfrm>
            <a:off x="1478975" y="2468261"/>
            <a:ext cx="592533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59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0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7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59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1" name="object 36"/>
          <p:cNvSpPr txBox="1"/>
          <p:nvPr/>
        </p:nvSpPr>
        <p:spPr>
          <a:xfrm>
            <a:off x="1483554" y="2491730"/>
            <a:ext cx="2835912" cy="11564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ВЫ</a:t>
            </a:r>
          </a:p>
          <a:p>
            <a:pPr indent="12700">
              <a:lnSpc>
                <a:spcPts val="1800"/>
              </a:lnSpc>
              <a:spcBef>
                <a:spcPts val="1300"/>
              </a:spcBef>
              <a:defRPr sz="1500" spc="-2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Присылаете</a:t>
            </a:r>
            <a:r>
              <a:rPr spc="-25" dirty="0"/>
              <a:t> </a:t>
            </a:r>
            <a:r>
              <a:rPr spc="0" dirty="0" err="1"/>
              <a:t>нам</a:t>
            </a:r>
            <a:r>
              <a:rPr spc="-25" dirty="0"/>
              <a:t> </a:t>
            </a:r>
            <a:r>
              <a:rPr spc="0" dirty="0" err="1"/>
              <a:t>свой</a:t>
            </a:r>
            <a:r>
              <a:rPr spc="-25" dirty="0"/>
              <a:t> </a:t>
            </a:r>
            <a:r>
              <a:rPr spc="-10" dirty="0" err="1"/>
              <a:t>запрос</a:t>
            </a:r>
            <a:endParaRPr spc="-10" dirty="0"/>
          </a:p>
          <a:p>
            <a:pPr marR="5080" indent="12700">
              <a:lnSpc>
                <a:spcPts val="1800"/>
              </a:lnSpc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5" dirty="0"/>
              <a:t> </a:t>
            </a:r>
            <a:r>
              <a:rPr dirty="0" err="1"/>
              <a:t>любом</a:t>
            </a:r>
            <a:r>
              <a:rPr spc="-45" dirty="0"/>
              <a:t> </a:t>
            </a:r>
            <a:r>
              <a:rPr spc="-10" dirty="0" err="1"/>
              <a:t>удобном</a:t>
            </a:r>
            <a:r>
              <a:rPr spc="-40" dirty="0"/>
              <a:t> </a:t>
            </a:r>
            <a:r>
              <a:rPr dirty="0" err="1"/>
              <a:t>для</a:t>
            </a:r>
            <a:r>
              <a:rPr spc="-45" dirty="0"/>
              <a:t> </a:t>
            </a:r>
            <a:r>
              <a:rPr dirty="0" err="1"/>
              <a:t>вас</a:t>
            </a:r>
            <a:r>
              <a:rPr spc="-45" dirty="0"/>
              <a:t> </a:t>
            </a:r>
            <a:r>
              <a:rPr spc="-20" dirty="0" err="1"/>
              <a:t>виде</a:t>
            </a:r>
            <a:r>
              <a:rPr spc="-20" dirty="0"/>
              <a:t> </a:t>
            </a:r>
            <a:r>
              <a:rPr dirty="0"/>
              <a:t>(</a:t>
            </a:r>
            <a:r>
              <a:rPr lang="ru-RU" dirty="0"/>
              <a:t>работаем </a:t>
            </a:r>
            <a:r>
              <a:rPr dirty="0" err="1"/>
              <a:t>по</a:t>
            </a:r>
            <a:r>
              <a:rPr spc="-40" dirty="0"/>
              <a:t> </a:t>
            </a:r>
            <a:r>
              <a:rPr dirty="0" err="1"/>
              <a:t>любой</a:t>
            </a:r>
            <a:r>
              <a:rPr spc="-40" dirty="0"/>
              <a:t> </a:t>
            </a:r>
            <a:r>
              <a:rPr spc="-10" dirty="0" err="1"/>
              <a:t>форме</a:t>
            </a:r>
            <a:r>
              <a:rPr spc="-70" dirty="0"/>
              <a:t> </a:t>
            </a:r>
            <a:r>
              <a:rPr spc="-25" dirty="0"/>
              <a:t>ТЗ)</a:t>
            </a:r>
          </a:p>
        </p:txBody>
      </p:sp>
      <p:sp>
        <p:nvSpPr>
          <p:cNvPr id="712" name="object 37"/>
          <p:cNvSpPr/>
          <p:nvPr/>
        </p:nvSpPr>
        <p:spPr>
          <a:xfrm>
            <a:off x="1491672" y="4117552"/>
            <a:ext cx="1751546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3" name="object 38"/>
          <p:cNvSpPr txBox="1"/>
          <p:nvPr/>
        </p:nvSpPr>
        <p:spPr>
          <a:xfrm>
            <a:off x="1496230" y="4155807"/>
            <a:ext cx="2937511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spcBef>
                <a:spcPts val="1300"/>
              </a:spcBef>
              <a:defRPr sz="20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СОВМЕСТНО</a:t>
            </a:r>
          </a:p>
          <a:p>
            <a:pPr indent="12700">
              <a:spcBef>
                <a:spcPts val="1000"/>
              </a:spcBef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</a:t>
            </a:r>
            <a:r>
              <a:rPr spc="-10"/>
              <a:t> </a:t>
            </a:r>
            <a:r>
              <a:t>вами</a:t>
            </a:r>
            <a:r>
              <a:rPr spc="-5"/>
              <a:t> </a:t>
            </a:r>
            <a:r>
              <a:rPr spc="-10"/>
              <a:t>корректируем</a:t>
            </a:r>
          </a:p>
          <a:p>
            <a:pPr indent="12700"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</a:t>
            </a:r>
            <a:r>
              <a:rPr spc="-45"/>
              <a:t> </a:t>
            </a:r>
            <a:r>
              <a:t>согласовываем</a:t>
            </a:r>
            <a:r>
              <a:rPr spc="-45"/>
              <a:t> </a:t>
            </a:r>
            <a:r>
              <a:rPr spc="-10"/>
              <a:t>проект</a:t>
            </a:r>
          </a:p>
          <a:p>
            <a:pPr indent="12700"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до</a:t>
            </a:r>
            <a:r>
              <a:rPr spc="-30"/>
              <a:t> </a:t>
            </a:r>
            <a:r>
              <a:t>мельчайших</a:t>
            </a:r>
            <a:r>
              <a:rPr spc="-30"/>
              <a:t> </a:t>
            </a:r>
            <a:r>
              <a:rPr spc="-10"/>
              <a:t>подробностей</a:t>
            </a:r>
          </a:p>
        </p:txBody>
      </p:sp>
      <p:sp>
        <p:nvSpPr>
          <p:cNvPr id="714" name="object 39"/>
          <p:cNvSpPr/>
          <p:nvPr/>
        </p:nvSpPr>
        <p:spPr>
          <a:xfrm>
            <a:off x="7384477" y="2453868"/>
            <a:ext cx="1751533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0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49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5" name="object 40"/>
          <p:cNvSpPr txBox="1"/>
          <p:nvPr/>
        </p:nvSpPr>
        <p:spPr>
          <a:xfrm>
            <a:off x="7372396" y="2490049"/>
            <a:ext cx="1838326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94614">
              <a:defRPr sz="20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СОВМЕСТНО</a:t>
            </a:r>
          </a:p>
        </p:txBody>
      </p:sp>
      <p:sp>
        <p:nvSpPr>
          <p:cNvPr id="716" name="object 43"/>
          <p:cNvSpPr/>
          <p:nvPr/>
        </p:nvSpPr>
        <p:spPr>
          <a:xfrm>
            <a:off x="7384477" y="4765267"/>
            <a:ext cx="6560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7" name="object 45"/>
          <p:cNvSpPr/>
          <p:nvPr/>
        </p:nvSpPr>
        <p:spPr>
          <a:xfrm>
            <a:off x="7384477" y="3634966"/>
            <a:ext cx="6687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8" name="object 47"/>
          <p:cNvSpPr txBox="1"/>
          <p:nvPr/>
        </p:nvSpPr>
        <p:spPr>
          <a:xfrm>
            <a:off x="1508917" y="6557828"/>
            <a:ext cx="4199892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</a:t>
            </a:r>
            <a:r>
              <a:rPr spc="-35"/>
              <a:t> </a:t>
            </a:r>
            <a:r>
              <a:rPr spc="-10"/>
              <a:t>уникальным</a:t>
            </a:r>
            <a:r>
              <a:rPr spc="-35"/>
              <a:t> </a:t>
            </a:r>
            <a:r>
              <a:rPr spc="-20"/>
              <a:t>артикулом</a:t>
            </a:r>
            <a:r>
              <a:rPr spc="-35"/>
              <a:t> </a:t>
            </a:r>
            <a:r>
              <a:t>для</a:t>
            </a:r>
            <a:r>
              <a:rPr spc="-35"/>
              <a:t> </a:t>
            </a:r>
            <a:r>
              <a:t>защиты</a:t>
            </a:r>
            <a:r>
              <a:rPr spc="-35"/>
              <a:t> </a:t>
            </a:r>
            <a:r>
              <a:rPr spc="-10"/>
              <a:t>проекта</a:t>
            </a:r>
          </a:p>
        </p:txBody>
      </p:sp>
      <p:sp>
        <p:nvSpPr>
          <p:cNvPr id="719" name="object 48"/>
          <p:cNvSpPr/>
          <p:nvPr/>
        </p:nvSpPr>
        <p:spPr>
          <a:xfrm>
            <a:off x="1504378" y="5628864"/>
            <a:ext cx="668720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20" name="object 49"/>
          <p:cNvSpPr txBox="1"/>
          <p:nvPr/>
        </p:nvSpPr>
        <p:spPr>
          <a:xfrm>
            <a:off x="1508917" y="5666675"/>
            <a:ext cx="3077211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spcBef>
                <a:spcPts val="14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МЫ</a:t>
            </a:r>
          </a:p>
          <a:p>
            <a:pPr marR="5080" indent="12700">
              <a:spcBef>
                <a:spcPts val="1000"/>
              </a:spcBef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Отправляем</a:t>
            </a:r>
            <a:r>
              <a:rPr spc="-35"/>
              <a:t> </a:t>
            </a:r>
            <a:r>
              <a:rPr spc="0"/>
              <a:t>в</a:t>
            </a:r>
            <a:r>
              <a:rPr spc="-35"/>
              <a:t> </a:t>
            </a:r>
            <a:r>
              <a:t>течении</a:t>
            </a:r>
            <a:r>
              <a:rPr spc="-25"/>
              <a:t> дня </a:t>
            </a:r>
            <a:r>
              <a:rPr spc="-20"/>
              <a:t>итоговое</a:t>
            </a:r>
            <a:r>
              <a:rPr spc="-45"/>
              <a:t> </a:t>
            </a:r>
            <a:r>
              <a:rPr spc="0"/>
              <a:t>ТКП</a:t>
            </a:r>
            <a:r>
              <a:rPr spc="-15"/>
              <a:t> </a:t>
            </a:r>
            <a:r>
              <a:rPr spc="0"/>
              <a:t>с</a:t>
            </a:r>
            <a:r>
              <a:rPr spc="-15"/>
              <a:t> </a:t>
            </a:r>
            <a:r>
              <a:rPr spc="0"/>
              <a:t>3D</a:t>
            </a:r>
            <a:r>
              <a:rPr spc="-5"/>
              <a:t> </a:t>
            </a:r>
            <a:r>
              <a:t>визуализацией</a:t>
            </a:r>
          </a:p>
        </p:txBody>
      </p:sp>
      <p:sp>
        <p:nvSpPr>
          <p:cNvPr id="721" name="object 22"/>
          <p:cNvSpPr txBox="1"/>
          <p:nvPr/>
        </p:nvSpPr>
        <p:spPr>
          <a:xfrm>
            <a:off x="6776727" y="4730606"/>
            <a:ext cx="50863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6</a:t>
            </a:r>
          </a:p>
        </p:txBody>
      </p:sp>
      <p:sp>
        <p:nvSpPr>
          <p:cNvPr id="722" name="object 42"/>
          <p:cNvSpPr txBox="1"/>
          <p:nvPr/>
        </p:nvSpPr>
        <p:spPr>
          <a:xfrm>
            <a:off x="7384477" y="5232799"/>
            <a:ext cx="26881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Производим</a:t>
            </a:r>
            <a:r>
              <a:rPr spc="10"/>
              <a:t> </a:t>
            </a:r>
            <a:r>
              <a:rPr spc="-10"/>
              <a:t>доставку готовой</a:t>
            </a:r>
            <a:r>
              <a:rPr spc="-80"/>
              <a:t> </a:t>
            </a:r>
            <a:r>
              <a:rPr spc="-10"/>
              <a:t>продукции</a:t>
            </a:r>
          </a:p>
        </p:txBody>
      </p:sp>
      <p:sp>
        <p:nvSpPr>
          <p:cNvPr id="723" name="object 42"/>
          <p:cNvSpPr txBox="1"/>
          <p:nvPr/>
        </p:nvSpPr>
        <p:spPr>
          <a:xfrm>
            <a:off x="7384477" y="4102499"/>
            <a:ext cx="2475185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Изготавливаем</a:t>
            </a:r>
            <a:r>
              <a:rPr spc="-40"/>
              <a:t> </a:t>
            </a:r>
            <a:r>
              <a:t>мебель по</a:t>
            </a:r>
            <a:r>
              <a:rPr spc="-55"/>
              <a:t> </a:t>
            </a:r>
            <a:r>
              <a:t>вашему</a:t>
            </a:r>
            <a:r>
              <a:rPr spc="-50"/>
              <a:t> </a:t>
            </a:r>
            <a:r>
              <a:t>заказу</a:t>
            </a:r>
          </a:p>
        </p:txBody>
      </p:sp>
      <p:sp>
        <p:nvSpPr>
          <p:cNvPr id="724" name="object 42"/>
          <p:cNvSpPr txBox="1"/>
          <p:nvPr/>
        </p:nvSpPr>
        <p:spPr>
          <a:xfrm>
            <a:off x="7384477" y="2925491"/>
            <a:ext cx="307721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Заключаем</a:t>
            </a:r>
            <a:r>
              <a:rPr spc="-40"/>
              <a:t> </a:t>
            </a:r>
            <a:r>
              <a:t>договор</a:t>
            </a:r>
          </a:p>
        </p:txBody>
      </p:sp>
      <p:sp>
        <p:nvSpPr>
          <p:cNvPr id="725" name="object 42"/>
          <p:cNvSpPr txBox="1"/>
          <p:nvPr/>
        </p:nvSpPr>
        <p:spPr>
          <a:xfrm>
            <a:off x="7372396" y="4803602"/>
            <a:ext cx="705582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26" name="object 42"/>
          <p:cNvSpPr txBox="1"/>
          <p:nvPr/>
        </p:nvSpPr>
        <p:spPr>
          <a:xfrm>
            <a:off x="7372396" y="3667676"/>
            <a:ext cx="3077211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27" name="object 23"/>
          <p:cNvSpPr txBox="1"/>
          <p:nvPr/>
        </p:nvSpPr>
        <p:spPr>
          <a:xfrm>
            <a:off x="6821356" y="5803168"/>
            <a:ext cx="51498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7</a:t>
            </a:r>
          </a:p>
        </p:txBody>
      </p:sp>
      <p:sp>
        <p:nvSpPr>
          <p:cNvPr id="728" name="object 41"/>
          <p:cNvSpPr/>
          <p:nvPr/>
        </p:nvSpPr>
        <p:spPr>
          <a:xfrm>
            <a:off x="7384477" y="5850529"/>
            <a:ext cx="6306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3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29" name="object 42"/>
          <p:cNvSpPr txBox="1"/>
          <p:nvPr/>
        </p:nvSpPr>
        <p:spPr>
          <a:xfrm>
            <a:off x="7372396" y="5883973"/>
            <a:ext cx="3077211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30" name="object 42"/>
          <p:cNvSpPr txBox="1"/>
          <p:nvPr/>
        </p:nvSpPr>
        <p:spPr>
          <a:xfrm>
            <a:off x="7384477" y="6324555"/>
            <a:ext cx="307721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Осуществляем </a:t>
            </a:r>
            <a:r>
              <a:rPr spc="-9"/>
              <a:t>монтаж</a:t>
            </a:r>
          </a:p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на</a:t>
            </a:r>
            <a:r>
              <a:rPr spc="-28"/>
              <a:t> </a:t>
            </a:r>
            <a:r>
              <a:t>объекте,</a:t>
            </a:r>
            <a:r>
              <a:rPr spc="-28"/>
              <a:t> </a:t>
            </a:r>
            <a:r>
              <a:t>при</a:t>
            </a:r>
            <a:r>
              <a:rPr spc="-28"/>
              <a:t> </a:t>
            </a:r>
            <a:r>
              <a:rPr spc="-9"/>
              <a:t>необходимости</a:t>
            </a:r>
          </a:p>
        </p:txBody>
      </p:sp>
      <p:pic>
        <p:nvPicPr>
          <p:cNvPr id="733" name="object 17" descr="object 1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374" t="1940" r="26482" b="1182"/>
          <a:stretch/>
        </p:blipFill>
        <p:spPr>
          <a:xfrm>
            <a:off x="10363200" y="2361320"/>
            <a:ext cx="3505200" cy="51530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object 2"/>
          <p:cNvSpPr/>
          <p:nvPr/>
        </p:nvSpPr>
        <p:spPr>
          <a:xfrm>
            <a:off x="0" y="11"/>
            <a:ext cx="1728609" cy="3894660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70" name="object 3"/>
          <p:cNvSpPr/>
          <p:nvPr/>
        </p:nvSpPr>
        <p:spPr>
          <a:xfrm>
            <a:off x="9034805" y="6403288"/>
            <a:ext cx="3873501" cy="330200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71" name="object 4"/>
          <p:cNvSpPr txBox="1">
            <a:spLocks noGrp="1"/>
          </p:cNvSpPr>
          <p:nvPr>
            <p:ph type="body" sz="half" idx="1"/>
          </p:nvPr>
        </p:nvSpPr>
        <p:spPr>
          <a:xfrm>
            <a:off x="950479" y="2163778"/>
            <a:ext cx="11967440" cy="2019301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indent="5821045">
              <a:lnSpc>
                <a:spcPts val="7800"/>
              </a:lnSpc>
              <a:defRPr spc="-100"/>
            </a:pPr>
            <a:r>
              <a:rPr dirty="0"/>
              <a:t>СПАСИБО</a:t>
            </a:r>
          </a:p>
          <a:p>
            <a:pPr indent="5821045">
              <a:lnSpc>
                <a:spcPts val="7800"/>
              </a:lnSpc>
            </a:pPr>
            <a:r>
              <a:rPr dirty="0"/>
              <a:t>ЗА</a:t>
            </a:r>
            <a:r>
              <a:rPr spc="-100" dirty="0"/>
              <a:t> ВНИМАНИЕ!</a:t>
            </a:r>
          </a:p>
        </p:txBody>
      </p:sp>
      <p:sp>
        <p:nvSpPr>
          <p:cNvPr id="772" name="object 7"/>
          <p:cNvSpPr txBox="1"/>
          <p:nvPr/>
        </p:nvSpPr>
        <p:spPr>
          <a:xfrm>
            <a:off x="473570" y="6211617"/>
            <a:ext cx="4250830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Адрес</a:t>
            </a:r>
            <a:r>
              <a:rPr dirty="0"/>
              <a:t>:</a:t>
            </a:r>
            <a:r>
              <a:rPr spc="45" dirty="0"/>
              <a:t> </a:t>
            </a:r>
            <a:r>
              <a:rPr dirty="0" err="1"/>
              <a:t>Санкт-</a:t>
            </a:r>
            <a:r>
              <a:rPr spc="-10" dirty="0" err="1"/>
              <a:t>Петербург</a:t>
            </a:r>
            <a:r>
              <a:rPr spc="-10" dirty="0"/>
              <a:t>,</a:t>
            </a:r>
          </a:p>
          <a:p>
            <a:pPr indent="12700"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195273,</a:t>
            </a:r>
            <a:r>
              <a:rPr spc="10" dirty="0"/>
              <a:t> </a:t>
            </a:r>
            <a:r>
              <a:rPr dirty="0" err="1"/>
              <a:t>Пискарёвский</a:t>
            </a:r>
            <a:r>
              <a:rPr spc="15" dirty="0"/>
              <a:t> </a:t>
            </a:r>
            <a:r>
              <a:rPr dirty="0" err="1"/>
              <a:t>пр</a:t>
            </a:r>
            <a:r>
              <a:rPr dirty="0"/>
              <a:t>.,</a:t>
            </a:r>
            <a:r>
              <a:rPr spc="20" dirty="0"/>
              <a:t> </a:t>
            </a:r>
            <a:r>
              <a:rPr dirty="0"/>
              <a:t>д.</a:t>
            </a:r>
            <a:r>
              <a:rPr spc="15" dirty="0"/>
              <a:t> </a:t>
            </a:r>
            <a:r>
              <a:rPr dirty="0"/>
              <a:t>150,</a:t>
            </a:r>
            <a:r>
              <a:rPr spc="15" dirty="0"/>
              <a:t> </a:t>
            </a:r>
            <a:r>
              <a:rPr dirty="0" err="1"/>
              <a:t>корп</a:t>
            </a:r>
            <a:r>
              <a:rPr dirty="0"/>
              <a:t>.</a:t>
            </a:r>
            <a:r>
              <a:rPr spc="15" dirty="0"/>
              <a:t> </a:t>
            </a:r>
            <a:r>
              <a:rPr dirty="0"/>
              <a:t>2,</a:t>
            </a:r>
            <a:r>
              <a:rPr spc="15" dirty="0"/>
              <a:t> </a:t>
            </a:r>
            <a:r>
              <a:rPr dirty="0" err="1"/>
              <a:t>оф</a:t>
            </a:r>
            <a:r>
              <a:rPr dirty="0"/>
              <a:t>.</a:t>
            </a:r>
            <a:r>
              <a:rPr spc="15" dirty="0"/>
              <a:t> </a:t>
            </a:r>
            <a:r>
              <a:rPr spc="-25" dirty="0"/>
              <a:t>314</a:t>
            </a:r>
          </a:p>
          <a:p>
            <a:pPr indent="12700"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Телефон</a:t>
            </a:r>
            <a:r>
              <a:rPr dirty="0"/>
              <a:t>:</a:t>
            </a:r>
            <a:r>
              <a:rPr spc="15" dirty="0"/>
              <a:t> </a:t>
            </a:r>
            <a:r>
              <a:rPr dirty="0"/>
              <a:t>+7</a:t>
            </a:r>
            <a:r>
              <a:rPr spc="10" dirty="0"/>
              <a:t> </a:t>
            </a:r>
            <a:r>
              <a:rPr dirty="0"/>
              <a:t>(812)</a:t>
            </a:r>
            <a:r>
              <a:rPr spc="20" dirty="0"/>
              <a:t> </a:t>
            </a:r>
            <a:r>
              <a:rPr dirty="0"/>
              <a:t>374-78-74</a:t>
            </a:r>
            <a:r>
              <a:rPr spc="165" dirty="0"/>
              <a:t>  </a:t>
            </a:r>
            <a:r>
              <a:rPr dirty="0" err="1"/>
              <a:t>Эл</a:t>
            </a:r>
            <a:r>
              <a:rPr dirty="0"/>
              <a:t>.</a:t>
            </a:r>
            <a:r>
              <a:rPr spc="25" dirty="0"/>
              <a:t> </a:t>
            </a:r>
            <a:r>
              <a:rPr dirty="0" err="1"/>
              <a:t>почта</a:t>
            </a:r>
            <a:r>
              <a:rPr dirty="0"/>
              <a:t>:</a:t>
            </a:r>
            <a:r>
              <a:rPr spc="15" dirty="0"/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hlinkClick r:id="rId2"/>
              </a:rPr>
              <a:t>mail@arm-</a:t>
            </a:r>
            <a:r>
              <a:rPr u="sng" spc="-20" dirty="0">
                <a:uFill>
                  <a:solidFill>
                    <a:srgbClr val="000000"/>
                  </a:solidFill>
                </a:uFill>
                <a:hlinkClick r:id="rId2"/>
              </a:rPr>
              <a:t>r.ru</a:t>
            </a:r>
          </a:p>
        </p:txBody>
      </p:sp>
      <p:pic>
        <p:nvPicPr>
          <p:cNvPr id="773" name="Лого АРМЕР диспетчерские решения R.pdf" descr="Лого АРМЕР диспетчерские решения R.pd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067" y="6183144"/>
            <a:ext cx="1841894" cy="6997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6829"/>
            <a:ext cx="13867004" cy="1679678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object 3"/>
          <p:cNvSpPr/>
          <p:nvPr/>
        </p:nvSpPr>
        <p:spPr>
          <a:xfrm>
            <a:off x="362" y="-26128"/>
            <a:ext cx="13886971" cy="1764000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0" name="object 2"/>
          <p:cNvSpPr txBox="1">
            <a:spLocks noGrp="1"/>
          </p:cNvSpPr>
          <p:nvPr>
            <p:ph type="title"/>
          </p:nvPr>
        </p:nvSpPr>
        <p:spPr>
          <a:xfrm>
            <a:off x="669248" y="535247"/>
            <a:ext cx="7784467" cy="50609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900">
                <a:solidFill>
                  <a:srgbClr val="FFFFFF"/>
                </a:solidFill>
              </a:defRPr>
            </a:pPr>
            <a:r>
              <a:t>С</a:t>
            </a:r>
            <a:r>
              <a:rPr spc="-93"/>
              <a:t> </a:t>
            </a:r>
            <a:r>
              <a:t>НАМИ</a:t>
            </a:r>
            <a:r>
              <a:rPr spc="-93"/>
              <a:t> </a:t>
            </a:r>
            <a:r>
              <a:t>УДОБНО</a:t>
            </a:r>
            <a:r>
              <a:rPr spc="-93"/>
              <a:t> </a:t>
            </a:r>
            <a:r>
              <a:t>И</a:t>
            </a:r>
            <a:r>
              <a:rPr spc="-93"/>
              <a:t> </a:t>
            </a:r>
            <a:r>
              <a:t>ВЫГОДНО</a:t>
            </a:r>
            <a:r>
              <a:rPr spc="-93"/>
              <a:t> РАБОТАТЬ</a:t>
            </a:r>
          </a:p>
        </p:txBody>
      </p:sp>
      <p:grpSp>
        <p:nvGrpSpPr>
          <p:cNvPr id="173" name="object 4"/>
          <p:cNvGrpSpPr/>
          <p:nvPr/>
        </p:nvGrpSpPr>
        <p:grpSpPr>
          <a:xfrm>
            <a:off x="668178" y="2597067"/>
            <a:ext cx="604432" cy="604445"/>
            <a:chOff x="0" y="0"/>
            <a:chExt cx="604431" cy="604443"/>
          </a:xfrm>
        </p:grpSpPr>
        <p:sp>
          <p:nvSpPr>
            <p:cNvPr id="171" name="object 5"/>
            <p:cNvSpPr/>
            <p:nvPr/>
          </p:nvSpPr>
          <p:spPr>
            <a:xfrm>
              <a:off x="0" y="0"/>
              <a:ext cx="604432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72" name="object 6" descr="object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76" y="83083"/>
              <a:ext cx="438281" cy="4382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76" name="object 7"/>
          <p:cNvGrpSpPr/>
          <p:nvPr/>
        </p:nvGrpSpPr>
        <p:grpSpPr>
          <a:xfrm>
            <a:off x="4068695" y="2597067"/>
            <a:ext cx="604432" cy="604445"/>
            <a:chOff x="0" y="0"/>
            <a:chExt cx="604430" cy="604443"/>
          </a:xfrm>
        </p:grpSpPr>
        <p:sp>
          <p:nvSpPr>
            <p:cNvPr id="174" name="object 8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75" name="object 9" descr="object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479" y="97365"/>
              <a:ext cx="409718" cy="4097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83" name="object 10"/>
          <p:cNvGrpSpPr/>
          <p:nvPr/>
        </p:nvGrpSpPr>
        <p:grpSpPr>
          <a:xfrm>
            <a:off x="7469213" y="2597067"/>
            <a:ext cx="604432" cy="604445"/>
            <a:chOff x="0" y="0"/>
            <a:chExt cx="604430" cy="604443"/>
          </a:xfrm>
        </p:grpSpPr>
        <p:sp>
          <p:nvSpPr>
            <p:cNvPr id="177" name="object 11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2" name="object 12"/>
            <p:cNvGrpSpPr/>
            <p:nvPr/>
          </p:nvGrpSpPr>
          <p:grpSpPr>
            <a:xfrm>
              <a:off x="103543" y="115309"/>
              <a:ext cx="373837" cy="373850"/>
              <a:chOff x="0" y="0"/>
              <a:chExt cx="373836" cy="373849"/>
            </a:xfrm>
          </p:grpSpPr>
          <p:sp>
            <p:nvSpPr>
              <p:cNvPr id="178" name="Фигура"/>
              <p:cNvSpPr/>
              <p:nvPr/>
            </p:nvSpPr>
            <p:spPr>
              <a:xfrm>
                <a:off x="55485" y="0"/>
                <a:ext cx="262853" cy="175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400"/>
                    </a:moveTo>
                    <a:lnTo>
                      <a:pt x="21316" y="3300"/>
                    </a:lnTo>
                    <a:lnTo>
                      <a:pt x="20545" y="1584"/>
                    </a:lnTo>
                    <a:lnTo>
                      <a:pt x="19400" y="424"/>
                    </a:lnTo>
                    <a:lnTo>
                      <a:pt x="18000" y="0"/>
                    </a:lnTo>
                    <a:lnTo>
                      <a:pt x="3601" y="0"/>
                    </a:lnTo>
                    <a:lnTo>
                      <a:pt x="2200" y="424"/>
                    </a:lnTo>
                    <a:lnTo>
                      <a:pt x="1056" y="1584"/>
                    </a:lnTo>
                    <a:lnTo>
                      <a:pt x="283" y="3300"/>
                    </a:lnTo>
                    <a:lnTo>
                      <a:pt x="0" y="5400"/>
                    </a:lnTo>
                    <a:lnTo>
                      <a:pt x="0" y="21600"/>
                    </a:lnTo>
                    <a:lnTo>
                      <a:pt x="2400" y="21600"/>
                    </a:lnTo>
                    <a:lnTo>
                      <a:pt x="2400" y="4408"/>
                    </a:lnTo>
                    <a:lnTo>
                      <a:pt x="2939" y="3600"/>
                    </a:lnTo>
                    <a:lnTo>
                      <a:pt x="18662" y="3600"/>
                    </a:lnTo>
                    <a:lnTo>
                      <a:pt x="19201" y="4408"/>
                    </a:lnTo>
                    <a:lnTo>
                      <a:pt x="19201" y="21600"/>
                    </a:lnTo>
                    <a:lnTo>
                      <a:pt x="21600" y="21600"/>
                    </a:lnTo>
                    <a:lnTo>
                      <a:pt x="21600" y="54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79" name="Фигура"/>
              <p:cNvSpPr/>
              <p:nvPr/>
            </p:nvSpPr>
            <p:spPr>
              <a:xfrm>
                <a:off x="55499" y="315429"/>
                <a:ext cx="262851" cy="58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9200" y="0"/>
                    </a:lnTo>
                    <a:lnTo>
                      <a:pt x="19200" y="8377"/>
                    </a:lnTo>
                    <a:lnTo>
                      <a:pt x="18661" y="10800"/>
                    </a:lnTo>
                    <a:lnTo>
                      <a:pt x="2938" y="10800"/>
                    </a:lnTo>
                    <a:lnTo>
                      <a:pt x="2399" y="8377"/>
                    </a:lnTo>
                    <a:lnTo>
                      <a:pt x="2399" y="0"/>
                    </a:lnTo>
                    <a:lnTo>
                      <a:pt x="0" y="0"/>
                    </a:lnTo>
                    <a:lnTo>
                      <a:pt x="0" y="5400"/>
                    </a:lnTo>
                    <a:lnTo>
                      <a:pt x="283" y="11697"/>
                    </a:lnTo>
                    <a:lnTo>
                      <a:pt x="1055" y="16848"/>
                    </a:lnTo>
                    <a:lnTo>
                      <a:pt x="2199" y="20323"/>
                    </a:lnTo>
                    <a:lnTo>
                      <a:pt x="3599" y="21600"/>
                    </a:lnTo>
                    <a:lnTo>
                      <a:pt x="17999" y="21600"/>
                    </a:lnTo>
                    <a:lnTo>
                      <a:pt x="19399" y="20323"/>
                    </a:lnTo>
                    <a:lnTo>
                      <a:pt x="20544" y="16848"/>
                    </a:lnTo>
                    <a:lnTo>
                      <a:pt x="21316" y="11697"/>
                    </a:lnTo>
                    <a:lnTo>
                      <a:pt x="21600" y="54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0" name="Фигура"/>
              <p:cNvSpPr/>
              <p:nvPr/>
            </p:nvSpPr>
            <p:spPr>
              <a:xfrm>
                <a:off x="0" y="197688"/>
                <a:ext cx="373837" cy="876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198"/>
                    </a:moveTo>
                    <a:lnTo>
                      <a:pt x="19912" y="7198"/>
                    </a:lnTo>
                    <a:lnTo>
                      <a:pt x="19912" y="0"/>
                    </a:lnTo>
                    <a:lnTo>
                      <a:pt x="18225" y="0"/>
                    </a:lnTo>
                    <a:lnTo>
                      <a:pt x="18225" y="14399"/>
                    </a:lnTo>
                    <a:lnTo>
                      <a:pt x="15019" y="14399"/>
                    </a:lnTo>
                    <a:lnTo>
                      <a:pt x="15019" y="7198"/>
                    </a:lnTo>
                    <a:lnTo>
                      <a:pt x="18225" y="7198"/>
                    </a:lnTo>
                    <a:lnTo>
                      <a:pt x="18225" y="0"/>
                    </a:lnTo>
                    <a:lnTo>
                      <a:pt x="13332" y="0"/>
                    </a:lnTo>
                    <a:lnTo>
                      <a:pt x="13332" y="14399"/>
                    </a:lnTo>
                    <a:lnTo>
                      <a:pt x="4966" y="14399"/>
                    </a:lnTo>
                    <a:lnTo>
                      <a:pt x="4290" y="14189"/>
                    </a:lnTo>
                    <a:lnTo>
                      <a:pt x="3659" y="13538"/>
                    </a:lnTo>
                    <a:lnTo>
                      <a:pt x="3059" y="12417"/>
                    </a:lnTo>
                    <a:lnTo>
                      <a:pt x="2477" y="10798"/>
                    </a:lnTo>
                    <a:lnTo>
                      <a:pt x="3059" y="9183"/>
                    </a:lnTo>
                    <a:lnTo>
                      <a:pt x="3659" y="8062"/>
                    </a:lnTo>
                    <a:lnTo>
                      <a:pt x="4290" y="7411"/>
                    </a:lnTo>
                    <a:lnTo>
                      <a:pt x="4966" y="7198"/>
                    </a:lnTo>
                    <a:lnTo>
                      <a:pt x="13332" y="7198"/>
                    </a:lnTo>
                    <a:lnTo>
                      <a:pt x="13332" y="0"/>
                    </a:lnTo>
                    <a:lnTo>
                      <a:pt x="4966" y="0"/>
                    </a:lnTo>
                    <a:lnTo>
                      <a:pt x="3772" y="498"/>
                    </a:lnTo>
                    <a:lnTo>
                      <a:pt x="2660" y="2016"/>
                    </a:lnTo>
                    <a:lnTo>
                      <a:pt x="1611" y="4590"/>
                    </a:lnTo>
                    <a:lnTo>
                      <a:pt x="606" y="8253"/>
                    </a:lnTo>
                    <a:lnTo>
                      <a:pt x="0" y="10798"/>
                    </a:lnTo>
                    <a:lnTo>
                      <a:pt x="606" y="13344"/>
                    </a:lnTo>
                    <a:lnTo>
                      <a:pt x="1611" y="17010"/>
                    </a:lnTo>
                    <a:lnTo>
                      <a:pt x="2660" y="19587"/>
                    </a:lnTo>
                    <a:lnTo>
                      <a:pt x="3772" y="21102"/>
                    </a:lnTo>
                    <a:lnTo>
                      <a:pt x="4966" y="21600"/>
                    </a:lnTo>
                    <a:lnTo>
                      <a:pt x="19912" y="21600"/>
                    </a:lnTo>
                    <a:lnTo>
                      <a:pt x="19912" y="14399"/>
                    </a:lnTo>
                    <a:lnTo>
                      <a:pt x="21600" y="14399"/>
                    </a:lnTo>
                    <a:lnTo>
                      <a:pt x="21600" y="7198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1" name="Фигура"/>
              <p:cNvSpPr/>
              <p:nvPr/>
            </p:nvSpPr>
            <p:spPr>
              <a:xfrm>
                <a:off x="113905" y="58407"/>
                <a:ext cx="146025" cy="876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7201"/>
                    </a:lnTo>
                    <a:lnTo>
                      <a:pt x="21600" y="7201"/>
                    </a:lnTo>
                    <a:lnTo>
                      <a:pt x="21600" y="0"/>
                    </a:lnTo>
                    <a:close/>
                    <a:moveTo>
                      <a:pt x="21600" y="14399"/>
                    </a:moveTo>
                    <a:lnTo>
                      <a:pt x="0" y="14399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4399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186" name="object 13"/>
          <p:cNvGrpSpPr/>
          <p:nvPr/>
        </p:nvGrpSpPr>
        <p:grpSpPr>
          <a:xfrm>
            <a:off x="10869728" y="2597067"/>
            <a:ext cx="604432" cy="604445"/>
            <a:chOff x="0" y="0"/>
            <a:chExt cx="604430" cy="604443"/>
          </a:xfrm>
        </p:grpSpPr>
        <p:sp>
          <p:nvSpPr>
            <p:cNvPr id="184" name="object 14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85" name="object 15" descr="object 15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592" y="80590"/>
              <a:ext cx="443266" cy="4432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5" name="object 16"/>
          <p:cNvGrpSpPr/>
          <p:nvPr/>
        </p:nvGrpSpPr>
        <p:grpSpPr>
          <a:xfrm>
            <a:off x="668178" y="5284899"/>
            <a:ext cx="604432" cy="604444"/>
            <a:chOff x="0" y="0"/>
            <a:chExt cx="604431" cy="604442"/>
          </a:xfrm>
        </p:grpSpPr>
        <p:sp>
          <p:nvSpPr>
            <p:cNvPr id="187" name="object 17"/>
            <p:cNvSpPr/>
            <p:nvPr/>
          </p:nvSpPr>
          <p:spPr>
            <a:xfrm>
              <a:off x="0" y="0"/>
              <a:ext cx="604432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204" name="object 18"/>
            <p:cNvGrpSpPr/>
            <p:nvPr/>
          </p:nvGrpSpPr>
          <p:grpSpPr>
            <a:xfrm>
              <a:off x="97148" y="97322"/>
              <a:ext cx="414262" cy="409815"/>
              <a:chOff x="0" y="0"/>
              <a:chExt cx="414260" cy="409814"/>
            </a:xfrm>
          </p:grpSpPr>
          <p:sp>
            <p:nvSpPr>
              <p:cNvPr id="188" name="Фигура"/>
              <p:cNvSpPr/>
              <p:nvPr/>
            </p:nvSpPr>
            <p:spPr>
              <a:xfrm>
                <a:off x="0" y="221194"/>
                <a:ext cx="107073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230"/>
                    </a:moveTo>
                    <a:lnTo>
                      <a:pt x="20842" y="12419"/>
                    </a:lnTo>
                    <a:lnTo>
                      <a:pt x="20257" y="8433"/>
                    </a:lnTo>
                    <a:lnTo>
                      <a:pt x="19860" y="4287"/>
                    </a:lnTo>
                    <a:lnTo>
                      <a:pt x="19653" y="0"/>
                    </a:lnTo>
                    <a:lnTo>
                      <a:pt x="0" y="0"/>
                    </a:lnTo>
                    <a:lnTo>
                      <a:pt x="838" y="5842"/>
                    </a:lnTo>
                    <a:lnTo>
                      <a:pt x="2590" y="11441"/>
                    </a:lnTo>
                    <a:lnTo>
                      <a:pt x="5226" y="16719"/>
                    </a:lnTo>
                    <a:lnTo>
                      <a:pt x="8708" y="21600"/>
                    </a:lnTo>
                    <a:lnTo>
                      <a:pt x="11483" y="20021"/>
                    </a:lnTo>
                    <a:lnTo>
                      <a:pt x="14572" y="18592"/>
                    </a:lnTo>
                    <a:lnTo>
                      <a:pt x="17954" y="17323"/>
                    </a:lnTo>
                    <a:lnTo>
                      <a:pt x="21600" y="1623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9" name="Фигура"/>
              <p:cNvSpPr/>
              <p:nvPr/>
            </p:nvSpPr>
            <p:spPr>
              <a:xfrm>
                <a:off x="12" y="79335"/>
                <a:ext cx="107061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370"/>
                    </a:moveTo>
                    <a:lnTo>
                      <a:pt x="17951" y="4275"/>
                    </a:lnTo>
                    <a:lnTo>
                      <a:pt x="14572" y="3008"/>
                    </a:lnTo>
                    <a:lnTo>
                      <a:pt x="11482" y="1579"/>
                    </a:lnTo>
                    <a:lnTo>
                      <a:pt x="8707" y="0"/>
                    </a:lnTo>
                    <a:lnTo>
                      <a:pt x="5222" y="4881"/>
                    </a:lnTo>
                    <a:lnTo>
                      <a:pt x="2588" y="10160"/>
                    </a:lnTo>
                    <a:lnTo>
                      <a:pt x="835" y="15758"/>
                    </a:lnTo>
                    <a:lnTo>
                      <a:pt x="0" y="21600"/>
                    </a:lnTo>
                    <a:lnTo>
                      <a:pt x="19653" y="21600"/>
                    </a:lnTo>
                    <a:lnTo>
                      <a:pt x="19860" y="17313"/>
                    </a:lnTo>
                    <a:lnTo>
                      <a:pt x="20260" y="13167"/>
                    </a:lnTo>
                    <a:lnTo>
                      <a:pt x="20842" y="9179"/>
                    </a:lnTo>
                    <a:lnTo>
                      <a:pt x="21600" y="537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0" name="Фигура"/>
              <p:cNvSpPr/>
              <p:nvPr/>
            </p:nvSpPr>
            <p:spPr>
              <a:xfrm>
                <a:off x="59435" y="327303"/>
                <a:ext cx="88520" cy="765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19087" y="17165"/>
                    </a:lnTo>
                    <a:lnTo>
                      <a:pt x="16809" y="12052"/>
                    </a:lnTo>
                    <a:lnTo>
                      <a:pt x="14788" y="6313"/>
                    </a:lnTo>
                    <a:lnTo>
                      <a:pt x="13044" y="0"/>
                    </a:lnTo>
                    <a:lnTo>
                      <a:pt x="9678" y="1243"/>
                    </a:lnTo>
                    <a:lnTo>
                      <a:pt x="6325" y="2748"/>
                    </a:lnTo>
                    <a:lnTo>
                      <a:pt x="3071" y="4521"/>
                    </a:lnTo>
                    <a:lnTo>
                      <a:pt x="0" y="6578"/>
                    </a:lnTo>
                    <a:lnTo>
                      <a:pt x="4800" y="11543"/>
                    </a:lnTo>
                    <a:lnTo>
                      <a:pt x="10034" y="15721"/>
                    </a:lnTo>
                    <a:lnTo>
                      <a:pt x="15653" y="19081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1" name="Фигура"/>
              <p:cNvSpPr/>
              <p:nvPr/>
            </p:nvSpPr>
            <p:spPr>
              <a:xfrm>
                <a:off x="59435" y="5942"/>
                <a:ext cx="88520" cy="76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5659" y="2515"/>
                    </a:lnTo>
                    <a:lnTo>
                      <a:pt x="10044" y="5876"/>
                    </a:lnTo>
                    <a:lnTo>
                      <a:pt x="4806" y="10053"/>
                    </a:lnTo>
                    <a:lnTo>
                      <a:pt x="0" y="15022"/>
                    </a:lnTo>
                    <a:lnTo>
                      <a:pt x="1887" y="16197"/>
                    </a:lnTo>
                    <a:lnTo>
                      <a:pt x="5274" y="18068"/>
                    </a:lnTo>
                    <a:lnTo>
                      <a:pt x="9285" y="20063"/>
                    </a:lnTo>
                    <a:lnTo>
                      <a:pt x="13044" y="21600"/>
                    </a:lnTo>
                    <a:lnTo>
                      <a:pt x="14788" y="15287"/>
                    </a:lnTo>
                    <a:lnTo>
                      <a:pt x="16809" y="9548"/>
                    </a:lnTo>
                    <a:lnTo>
                      <a:pt x="19087" y="4435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2" name="Фигура"/>
              <p:cNvSpPr/>
              <p:nvPr/>
            </p:nvSpPr>
            <p:spPr>
              <a:xfrm>
                <a:off x="133603" y="314946"/>
                <a:ext cx="58001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6015" y="176"/>
                    </a:lnTo>
                    <a:lnTo>
                      <a:pt x="10537" y="483"/>
                    </a:lnTo>
                    <a:lnTo>
                      <a:pt x="5193" y="919"/>
                    </a:lnTo>
                    <a:lnTo>
                      <a:pt x="0" y="1480"/>
                    </a:lnTo>
                    <a:lnTo>
                      <a:pt x="3216" y="7235"/>
                    </a:lnTo>
                    <a:lnTo>
                      <a:pt x="7870" y="13211"/>
                    </a:lnTo>
                    <a:lnTo>
                      <a:pt x="13990" y="18356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3" name="Фигура"/>
              <p:cNvSpPr/>
              <p:nvPr/>
            </p:nvSpPr>
            <p:spPr>
              <a:xfrm>
                <a:off x="118528" y="221194"/>
                <a:ext cx="73076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285" y="5643"/>
                    </a:lnTo>
                    <a:lnTo>
                      <a:pt x="837" y="11146"/>
                    </a:lnTo>
                    <a:lnTo>
                      <a:pt x="1644" y="16475"/>
                    </a:lnTo>
                    <a:lnTo>
                      <a:pt x="2703" y="21600"/>
                    </a:lnTo>
                    <a:lnTo>
                      <a:pt x="7200" y="20865"/>
                    </a:lnTo>
                    <a:lnTo>
                      <a:pt x="11859" y="20297"/>
                    </a:lnTo>
                    <a:lnTo>
                      <a:pt x="16664" y="19895"/>
                    </a:lnTo>
                    <a:lnTo>
                      <a:pt x="21600" y="19674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4" name="Фигура"/>
              <p:cNvSpPr/>
              <p:nvPr/>
            </p:nvSpPr>
            <p:spPr>
              <a:xfrm>
                <a:off x="118528" y="113714"/>
                <a:ext cx="73076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926"/>
                    </a:moveTo>
                    <a:lnTo>
                      <a:pt x="16664" y="1705"/>
                    </a:lnTo>
                    <a:lnTo>
                      <a:pt x="11859" y="1307"/>
                    </a:lnTo>
                    <a:lnTo>
                      <a:pt x="7200" y="735"/>
                    </a:lnTo>
                    <a:lnTo>
                      <a:pt x="2703" y="0"/>
                    </a:lnTo>
                    <a:lnTo>
                      <a:pt x="1644" y="5125"/>
                    </a:lnTo>
                    <a:lnTo>
                      <a:pt x="837" y="10455"/>
                    </a:lnTo>
                    <a:lnTo>
                      <a:pt x="285" y="15958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92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5" name="Фигура"/>
              <p:cNvSpPr/>
              <p:nvPr/>
            </p:nvSpPr>
            <p:spPr>
              <a:xfrm>
                <a:off x="133603" y="0"/>
                <a:ext cx="58001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3985" y="3244"/>
                    </a:lnTo>
                    <a:lnTo>
                      <a:pt x="7870" y="8388"/>
                    </a:lnTo>
                    <a:lnTo>
                      <a:pt x="3216" y="14365"/>
                    </a:lnTo>
                    <a:lnTo>
                      <a:pt x="0" y="20119"/>
                    </a:lnTo>
                    <a:lnTo>
                      <a:pt x="5193" y="20680"/>
                    </a:lnTo>
                    <a:lnTo>
                      <a:pt x="10537" y="21117"/>
                    </a:lnTo>
                    <a:lnTo>
                      <a:pt x="16015" y="21424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6" name="Фигура"/>
              <p:cNvSpPr/>
              <p:nvPr/>
            </p:nvSpPr>
            <p:spPr>
              <a:xfrm>
                <a:off x="218464" y="314946"/>
                <a:ext cx="58002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480"/>
                    </a:moveTo>
                    <a:lnTo>
                      <a:pt x="16402" y="919"/>
                    </a:lnTo>
                    <a:lnTo>
                      <a:pt x="11058" y="483"/>
                    </a:lnTo>
                    <a:lnTo>
                      <a:pt x="5586" y="176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7610" y="18356"/>
                    </a:lnTo>
                    <a:lnTo>
                      <a:pt x="13730" y="13211"/>
                    </a:lnTo>
                    <a:lnTo>
                      <a:pt x="18384" y="7235"/>
                    </a:lnTo>
                    <a:lnTo>
                      <a:pt x="21600" y="148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7" name="Фигура"/>
              <p:cNvSpPr/>
              <p:nvPr/>
            </p:nvSpPr>
            <p:spPr>
              <a:xfrm>
                <a:off x="218464" y="0"/>
                <a:ext cx="58002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0119"/>
                    </a:moveTo>
                    <a:lnTo>
                      <a:pt x="18384" y="14365"/>
                    </a:lnTo>
                    <a:lnTo>
                      <a:pt x="13725" y="8388"/>
                    </a:lnTo>
                    <a:lnTo>
                      <a:pt x="7610" y="3244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5586" y="21424"/>
                    </a:lnTo>
                    <a:lnTo>
                      <a:pt x="11058" y="21117"/>
                    </a:lnTo>
                    <a:lnTo>
                      <a:pt x="16402" y="20680"/>
                    </a:lnTo>
                    <a:lnTo>
                      <a:pt x="21600" y="20119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8" name="Фигура"/>
              <p:cNvSpPr/>
              <p:nvPr/>
            </p:nvSpPr>
            <p:spPr>
              <a:xfrm>
                <a:off x="218464" y="221194"/>
                <a:ext cx="73077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19674"/>
                    </a:lnTo>
                    <a:lnTo>
                      <a:pt x="4936" y="19895"/>
                    </a:lnTo>
                    <a:lnTo>
                      <a:pt x="9741" y="20297"/>
                    </a:lnTo>
                    <a:lnTo>
                      <a:pt x="14400" y="20865"/>
                    </a:lnTo>
                    <a:lnTo>
                      <a:pt x="18897" y="21600"/>
                    </a:lnTo>
                    <a:lnTo>
                      <a:pt x="19956" y="16475"/>
                    </a:lnTo>
                    <a:lnTo>
                      <a:pt x="20763" y="11146"/>
                    </a:lnTo>
                    <a:lnTo>
                      <a:pt x="21311" y="5643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9" name="Фигура"/>
              <p:cNvSpPr/>
              <p:nvPr/>
            </p:nvSpPr>
            <p:spPr>
              <a:xfrm>
                <a:off x="218464" y="113727"/>
                <a:ext cx="73077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311" y="15954"/>
                    </a:lnTo>
                    <a:lnTo>
                      <a:pt x="20763" y="10454"/>
                    </a:lnTo>
                    <a:lnTo>
                      <a:pt x="19956" y="5125"/>
                    </a:lnTo>
                    <a:lnTo>
                      <a:pt x="18897" y="0"/>
                    </a:lnTo>
                    <a:lnTo>
                      <a:pt x="14400" y="735"/>
                    </a:lnTo>
                    <a:lnTo>
                      <a:pt x="9741" y="1303"/>
                    </a:lnTo>
                    <a:lnTo>
                      <a:pt x="4936" y="1702"/>
                    </a:lnTo>
                    <a:lnTo>
                      <a:pt x="0" y="1926"/>
                    </a:ln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0" name="Фигура"/>
              <p:cNvSpPr/>
              <p:nvPr/>
            </p:nvSpPr>
            <p:spPr>
              <a:xfrm>
                <a:off x="266305" y="327303"/>
                <a:ext cx="88520" cy="765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6578"/>
                    </a:moveTo>
                    <a:lnTo>
                      <a:pt x="19713" y="5406"/>
                    </a:lnTo>
                    <a:lnTo>
                      <a:pt x="16325" y="3532"/>
                    </a:lnTo>
                    <a:lnTo>
                      <a:pt x="12315" y="1541"/>
                    </a:lnTo>
                    <a:lnTo>
                      <a:pt x="8556" y="0"/>
                    </a:lnTo>
                    <a:lnTo>
                      <a:pt x="6811" y="6313"/>
                    </a:lnTo>
                    <a:lnTo>
                      <a:pt x="4791" y="12052"/>
                    </a:lnTo>
                    <a:lnTo>
                      <a:pt x="2513" y="17165"/>
                    </a:lnTo>
                    <a:lnTo>
                      <a:pt x="0" y="21600"/>
                    </a:lnTo>
                    <a:lnTo>
                      <a:pt x="5941" y="19085"/>
                    </a:lnTo>
                    <a:lnTo>
                      <a:pt x="11556" y="15724"/>
                    </a:lnTo>
                    <a:lnTo>
                      <a:pt x="16793" y="11547"/>
                    </a:lnTo>
                    <a:lnTo>
                      <a:pt x="21600" y="6578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1" name="Фигура"/>
              <p:cNvSpPr/>
              <p:nvPr/>
            </p:nvSpPr>
            <p:spPr>
              <a:xfrm>
                <a:off x="266305" y="5942"/>
                <a:ext cx="88520" cy="76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5022"/>
                    </a:moveTo>
                    <a:lnTo>
                      <a:pt x="16800" y="10060"/>
                    </a:lnTo>
                    <a:lnTo>
                      <a:pt x="11565" y="5879"/>
                    </a:lnTo>
                    <a:lnTo>
                      <a:pt x="5947" y="2519"/>
                    </a:lnTo>
                    <a:lnTo>
                      <a:pt x="0" y="0"/>
                    </a:lnTo>
                    <a:lnTo>
                      <a:pt x="2513" y="4435"/>
                    </a:lnTo>
                    <a:lnTo>
                      <a:pt x="4791" y="9548"/>
                    </a:lnTo>
                    <a:lnTo>
                      <a:pt x="6811" y="15287"/>
                    </a:lnTo>
                    <a:lnTo>
                      <a:pt x="8556" y="21600"/>
                    </a:lnTo>
                    <a:lnTo>
                      <a:pt x="11922" y="20357"/>
                    </a:lnTo>
                    <a:lnTo>
                      <a:pt x="15275" y="18852"/>
                    </a:lnTo>
                    <a:lnTo>
                      <a:pt x="18532" y="17079"/>
                    </a:lnTo>
                    <a:lnTo>
                      <a:pt x="21600" y="15022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2" name="Фигура"/>
              <p:cNvSpPr/>
              <p:nvPr/>
            </p:nvSpPr>
            <p:spPr>
              <a:xfrm>
                <a:off x="307186" y="221194"/>
                <a:ext cx="107062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947" y="0"/>
                    </a:lnTo>
                    <a:lnTo>
                      <a:pt x="1740" y="4287"/>
                    </a:lnTo>
                    <a:lnTo>
                      <a:pt x="1340" y="8433"/>
                    </a:lnTo>
                    <a:lnTo>
                      <a:pt x="756" y="12419"/>
                    </a:lnTo>
                    <a:lnTo>
                      <a:pt x="0" y="16230"/>
                    </a:lnTo>
                    <a:lnTo>
                      <a:pt x="3649" y="17323"/>
                    </a:lnTo>
                    <a:lnTo>
                      <a:pt x="7028" y="18592"/>
                    </a:lnTo>
                    <a:lnTo>
                      <a:pt x="10116" y="20021"/>
                    </a:lnTo>
                    <a:lnTo>
                      <a:pt x="12894" y="21600"/>
                    </a:lnTo>
                    <a:lnTo>
                      <a:pt x="16376" y="16719"/>
                    </a:lnTo>
                    <a:lnTo>
                      <a:pt x="19012" y="11441"/>
                    </a:lnTo>
                    <a:lnTo>
                      <a:pt x="20762" y="5842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3" name="Фигура"/>
              <p:cNvSpPr/>
              <p:nvPr/>
            </p:nvSpPr>
            <p:spPr>
              <a:xfrm>
                <a:off x="307186" y="79335"/>
                <a:ext cx="107075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0762" y="15758"/>
                    </a:lnTo>
                    <a:lnTo>
                      <a:pt x="19010" y="10160"/>
                    </a:lnTo>
                    <a:lnTo>
                      <a:pt x="16374" y="4881"/>
                    </a:lnTo>
                    <a:lnTo>
                      <a:pt x="12892" y="0"/>
                    </a:lnTo>
                    <a:lnTo>
                      <a:pt x="10117" y="1579"/>
                    </a:lnTo>
                    <a:lnTo>
                      <a:pt x="7027" y="3008"/>
                    </a:lnTo>
                    <a:lnTo>
                      <a:pt x="3646" y="4275"/>
                    </a:lnTo>
                    <a:lnTo>
                      <a:pt x="0" y="5370"/>
                    </a:lnTo>
                    <a:lnTo>
                      <a:pt x="758" y="9179"/>
                    </a:lnTo>
                    <a:lnTo>
                      <a:pt x="1343" y="13167"/>
                    </a:lnTo>
                    <a:lnTo>
                      <a:pt x="1740" y="17313"/>
                    </a:lnTo>
                    <a:lnTo>
                      <a:pt x="1947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208" name="object 19"/>
          <p:cNvGrpSpPr/>
          <p:nvPr/>
        </p:nvGrpSpPr>
        <p:grpSpPr>
          <a:xfrm>
            <a:off x="4068695" y="5284899"/>
            <a:ext cx="604432" cy="604444"/>
            <a:chOff x="0" y="0"/>
            <a:chExt cx="604430" cy="604442"/>
          </a:xfrm>
        </p:grpSpPr>
        <p:sp>
          <p:nvSpPr>
            <p:cNvPr id="206" name="object 20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207" name="object 21" descr="object 2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57" y="60454"/>
              <a:ext cx="483539" cy="4835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1" name="object 22"/>
          <p:cNvGrpSpPr/>
          <p:nvPr/>
        </p:nvGrpSpPr>
        <p:grpSpPr>
          <a:xfrm>
            <a:off x="7469213" y="5284899"/>
            <a:ext cx="604432" cy="604444"/>
            <a:chOff x="0" y="0"/>
            <a:chExt cx="604430" cy="604442"/>
          </a:xfrm>
        </p:grpSpPr>
        <p:sp>
          <p:nvSpPr>
            <p:cNvPr id="209" name="object 23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210" name="object 24" descr="object 24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361" y="91014"/>
              <a:ext cx="422414" cy="4224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12" name="object 25"/>
          <p:cNvSpPr txBox="1"/>
          <p:nvPr/>
        </p:nvSpPr>
        <p:spPr>
          <a:xfrm>
            <a:off x="685674" y="3502961"/>
            <a:ext cx="2621282" cy="82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Российское</a:t>
            </a:r>
            <a:r>
              <a:rPr spc="104"/>
              <a:t> </a:t>
            </a:r>
            <a:r>
              <a:rPr spc="-10"/>
              <a:t>производство</a:t>
            </a:r>
            <a:endParaRPr b="0">
              <a:latin typeface="Roboto Black"/>
              <a:ea typeface="Roboto Black"/>
              <a:cs typeface="Roboto Black"/>
              <a:sym typeface="Roboto Black"/>
            </a:endParaRPr>
          </a:p>
          <a:p>
            <a:pPr marR="788669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(г.</a:t>
            </a:r>
            <a:r>
              <a:rPr spc="125"/>
              <a:t> </a:t>
            </a:r>
            <a:r>
              <a:t>Санкт-</a:t>
            </a:r>
            <a:r>
              <a:rPr spc="-10"/>
              <a:t>Петербург) </a:t>
            </a:r>
            <a:r>
              <a:t>и</a:t>
            </a:r>
            <a:r>
              <a:rPr spc="20"/>
              <a:t> </a:t>
            </a:r>
            <a:r>
              <a:rPr spc="-10"/>
              <a:t>независимость</a:t>
            </a:r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от</a:t>
            </a:r>
            <a:r>
              <a:rPr spc="85"/>
              <a:t> </a:t>
            </a:r>
            <a:r>
              <a:t>зарубежных</a:t>
            </a:r>
            <a:r>
              <a:rPr spc="85"/>
              <a:t> </a:t>
            </a:r>
            <a:r>
              <a:rPr spc="-10"/>
              <a:t>поставщиков</a:t>
            </a:r>
          </a:p>
        </p:txBody>
      </p:sp>
      <p:sp>
        <p:nvSpPr>
          <p:cNvPr id="213" name="object 26"/>
          <p:cNvSpPr txBox="1"/>
          <p:nvPr/>
        </p:nvSpPr>
        <p:spPr>
          <a:xfrm>
            <a:off x="4057181" y="3498516"/>
            <a:ext cx="2675891" cy="618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1</a:t>
            </a:r>
            <a:r>
              <a:rPr spc="35"/>
              <a:t> </a:t>
            </a:r>
            <a:r>
              <a:t>день</a:t>
            </a:r>
            <a:r>
              <a:rPr spc="40"/>
              <a:t>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–</a:t>
            </a:r>
            <a:r>
              <a:rPr b="0" spc="4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срок</a:t>
            </a:r>
            <a:r>
              <a:rPr b="0" spc="4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>
                <a:latin typeface="Roboto Medium"/>
                <a:ea typeface="Roboto Medium"/>
                <a:cs typeface="Roboto Medium"/>
                <a:sym typeface="Roboto Medium"/>
              </a:rPr>
              <a:t>подготовки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коммерческого</a:t>
            </a:r>
            <a:r>
              <a:rPr b="0" spc="65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>
                <a:latin typeface="Roboto Medium"/>
                <a:ea typeface="Roboto Medium"/>
                <a:cs typeface="Roboto Medium"/>
                <a:sym typeface="Roboto Medium"/>
              </a:rPr>
              <a:t>предложения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с</a:t>
            </a:r>
            <a:r>
              <a:rPr b="0" spc="25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3D</a:t>
            </a:r>
            <a:r>
              <a:rPr b="0" spc="3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>
                <a:latin typeface="Roboto Medium"/>
                <a:ea typeface="Roboto Medium"/>
                <a:cs typeface="Roboto Medium"/>
                <a:sym typeface="Roboto Medium"/>
              </a:rPr>
              <a:t>визуализацией</a:t>
            </a:r>
          </a:p>
        </p:txBody>
      </p:sp>
      <p:sp>
        <p:nvSpPr>
          <p:cNvPr id="214" name="object 27"/>
          <p:cNvSpPr txBox="1"/>
          <p:nvPr/>
        </p:nvSpPr>
        <p:spPr>
          <a:xfrm>
            <a:off x="7455389" y="3502961"/>
            <a:ext cx="2179956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Работа</a:t>
            </a:r>
            <a:r>
              <a:rPr spc="50"/>
              <a:t> </a:t>
            </a:r>
            <a:r>
              <a:t>по</a:t>
            </a:r>
            <a:r>
              <a:rPr spc="55"/>
              <a:t> </a:t>
            </a:r>
            <a:r>
              <a:t>любой</a:t>
            </a:r>
            <a:r>
              <a:rPr spc="55"/>
              <a:t> </a:t>
            </a:r>
            <a:r>
              <a:rPr spc="-10"/>
              <a:t>форме</a:t>
            </a:r>
            <a:endParaRPr b="0">
              <a:latin typeface="Roboto Black"/>
              <a:ea typeface="Roboto Black"/>
              <a:cs typeface="Roboto Black"/>
              <a:sym typeface="Roboto Black"/>
            </a:endParaRPr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технического</a:t>
            </a:r>
            <a:r>
              <a:rPr spc="60"/>
              <a:t> </a:t>
            </a:r>
            <a:r>
              <a:rPr spc="-10"/>
              <a:t>задания</a:t>
            </a:r>
          </a:p>
        </p:txBody>
      </p:sp>
      <p:sp>
        <p:nvSpPr>
          <p:cNvPr id="215" name="object 28"/>
          <p:cNvSpPr txBox="1"/>
          <p:nvPr/>
        </p:nvSpPr>
        <p:spPr>
          <a:xfrm>
            <a:off x="10840246" y="3502961"/>
            <a:ext cx="2228851" cy="82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Комплексные</a:t>
            </a:r>
            <a:r>
              <a:rPr spc="145"/>
              <a:t> </a:t>
            </a:r>
            <a:r>
              <a:rPr spc="-10"/>
              <a:t>решения</a:t>
            </a:r>
            <a:endParaRPr b="0">
              <a:latin typeface="Roboto Black"/>
              <a:ea typeface="Roboto Black"/>
              <a:cs typeface="Roboto Black"/>
              <a:sym typeface="Roboto Black"/>
            </a:endParaRPr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-</a:t>
            </a:r>
            <a:r>
              <a:rPr spc="10"/>
              <a:t> </a:t>
            </a:r>
            <a:r>
              <a:rPr spc="-10"/>
              <a:t>проектирование, </a:t>
            </a:r>
            <a:r>
              <a:t>производство,</a:t>
            </a:r>
            <a:r>
              <a:rPr spc="94"/>
              <a:t> </a:t>
            </a:r>
            <a:r>
              <a:rPr spc="-10"/>
              <a:t>поставка, </a:t>
            </a:r>
            <a:r>
              <a:t>монтаж,</a:t>
            </a:r>
            <a:r>
              <a:rPr spc="85"/>
              <a:t> </a:t>
            </a:r>
            <a:r>
              <a:rPr spc="-10"/>
              <a:t>наладка</a:t>
            </a:r>
          </a:p>
        </p:txBody>
      </p:sp>
      <p:sp>
        <p:nvSpPr>
          <p:cNvPr id="216" name="object 29"/>
          <p:cNvSpPr txBox="1"/>
          <p:nvPr/>
        </p:nvSpPr>
        <p:spPr>
          <a:xfrm>
            <a:off x="672323" y="6156570"/>
            <a:ext cx="2534287" cy="618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Продукция</a:t>
            </a:r>
            <a:r>
              <a:rPr spc="80"/>
              <a:t> </a:t>
            </a:r>
            <a:r>
              <a:t>отвечает</a:t>
            </a:r>
            <a:r>
              <a:rPr spc="80"/>
              <a:t> </a:t>
            </a:r>
            <a:r>
              <a:rPr spc="-10"/>
              <a:t>самым </a:t>
            </a:r>
            <a:r>
              <a:rPr b="1">
                <a:latin typeface="Roboto-Black"/>
                <a:ea typeface="Roboto-Black"/>
                <a:cs typeface="Roboto-Black"/>
                <a:sym typeface="Roboto-Black"/>
              </a:rPr>
              <a:t>высоким</a:t>
            </a:r>
            <a:r>
              <a:rPr b="1" spc="114">
                <a:latin typeface="Roboto-Black"/>
                <a:ea typeface="Roboto-Black"/>
                <a:cs typeface="Roboto-Black"/>
                <a:sym typeface="Roboto-Black"/>
              </a:rPr>
              <a:t> </a:t>
            </a:r>
            <a:r>
              <a:rPr b="1" spc="-10">
                <a:latin typeface="Roboto-Black"/>
                <a:ea typeface="Roboto-Black"/>
                <a:cs typeface="Roboto-Black"/>
                <a:sym typeface="Roboto-Black"/>
              </a:rPr>
              <a:t>требованиям </a:t>
            </a:r>
            <a:r>
              <a:rPr b="1">
                <a:latin typeface="Roboto-Black"/>
                <a:ea typeface="Roboto-Black"/>
                <a:cs typeface="Roboto-Black"/>
                <a:sym typeface="Roboto-Black"/>
              </a:rPr>
              <a:t>мировых</a:t>
            </a:r>
            <a:r>
              <a:rPr b="1" spc="114">
                <a:latin typeface="Roboto-Black"/>
                <a:ea typeface="Roboto-Black"/>
                <a:cs typeface="Roboto-Black"/>
                <a:sym typeface="Roboto-Black"/>
              </a:rPr>
              <a:t> </a:t>
            </a:r>
            <a:r>
              <a:rPr b="1" spc="-10">
                <a:latin typeface="Roboto-Black"/>
                <a:ea typeface="Roboto-Black"/>
                <a:cs typeface="Roboto-Black"/>
                <a:sym typeface="Roboto-Black"/>
              </a:rPr>
              <a:t>стандартов</a:t>
            </a:r>
          </a:p>
        </p:txBody>
      </p:sp>
      <p:sp>
        <p:nvSpPr>
          <p:cNvPr id="217" name="object 30"/>
          <p:cNvSpPr txBox="1"/>
          <p:nvPr/>
        </p:nvSpPr>
        <p:spPr>
          <a:xfrm>
            <a:off x="4043829" y="6161015"/>
            <a:ext cx="2400936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Выполнение</a:t>
            </a:r>
            <a:r>
              <a:rPr spc="135"/>
              <a:t> </a:t>
            </a:r>
            <a:r>
              <a:rPr spc="-10"/>
              <a:t>обязательств</a:t>
            </a:r>
          </a:p>
          <a:p>
            <a:pPr indent="12700"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в</a:t>
            </a:r>
            <a:r>
              <a:rPr spc="55"/>
              <a:t> </a:t>
            </a:r>
            <a:r>
              <a:t>сжатые</a:t>
            </a:r>
            <a:r>
              <a:rPr spc="60"/>
              <a:t> </a:t>
            </a:r>
            <a:r>
              <a:rPr spc="-10"/>
              <a:t>сроки</a:t>
            </a:r>
          </a:p>
        </p:txBody>
      </p:sp>
      <p:sp>
        <p:nvSpPr>
          <p:cNvPr id="218" name="object 31"/>
          <p:cNvSpPr txBox="1"/>
          <p:nvPr/>
        </p:nvSpPr>
        <p:spPr>
          <a:xfrm>
            <a:off x="7455578" y="6161015"/>
            <a:ext cx="1871346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Срок</a:t>
            </a:r>
            <a:r>
              <a:rPr spc="65"/>
              <a:t> </a:t>
            </a:r>
            <a:r>
              <a:t>службы</a:t>
            </a:r>
            <a:r>
              <a:rPr spc="65"/>
              <a:t> </a:t>
            </a:r>
            <a:r>
              <a:t>25</a:t>
            </a:r>
            <a:r>
              <a:rPr spc="65"/>
              <a:t> </a:t>
            </a:r>
            <a:r>
              <a:rPr spc="-25"/>
              <a:t>лет</a:t>
            </a:r>
          </a:p>
        </p:txBody>
      </p:sp>
      <p:sp>
        <p:nvSpPr>
          <p:cNvPr id="219" name="object 3"/>
          <p:cNvSpPr/>
          <p:nvPr/>
        </p:nvSpPr>
        <p:spPr>
          <a:xfrm>
            <a:off x="0" y="1722009"/>
            <a:ext cx="13887333" cy="219292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object 2"/>
          <p:cNvGrpSpPr/>
          <p:nvPr/>
        </p:nvGrpSpPr>
        <p:grpSpPr>
          <a:xfrm>
            <a:off x="8672" y="0"/>
            <a:ext cx="13859728" cy="7559994"/>
            <a:chOff x="0" y="0"/>
            <a:chExt cx="13830300" cy="7559994"/>
          </a:xfrm>
        </p:grpSpPr>
        <p:sp>
          <p:nvSpPr>
            <p:cNvPr id="312" name="object 3"/>
            <p:cNvSpPr/>
            <p:nvPr/>
          </p:nvSpPr>
          <p:spPr>
            <a:xfrm>
              <a:off x="0" y="0"/>
              <a:ext cx="13830300" cy="7559993"/>
            </a:xfrm>
            <a:prstGeom prst="rect">
              <a:avLst/>
            </a:prstGeom>
            <a:solidFill>
              <a:srgbClr val="ECECE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15" name="object 6" descr="object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3167" y="2825223"/>
              <a:ext cx="6519672" cy="24658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16" name="object 7"/>
            <p:cNvSpPr/>
            <p:nvPr/>
          </p:nvSpPr>
          <p:spPr>
            <a:xfrm>
              <a:off x="635944" y="3006019"/>
              <a:ext cx="6069661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15" y="0"/>
                  </a:moveTo>
                  <a:lnTo>
                    <a:pt x="485" y="0"/>
                  </a:lnTo>
                  <a:lnTo>
                    <a:pt x="331" y="74"/>
                  </a:lnTo>
                  <a:lnTo>
                    <a:pt x="198" y="281"/>
                  </a:lnTo>
                  <a:lnTo>
                    <a:pt x="93" y="596"/>
                  </a:lnTo>
                  <a:lnTo>
                    <a:pt x="25" y="996"/>
                  </a:lnTo>
                  <a:lnTo>
                    <a:pt x="0" y="1457"/>
                  </a:lnTo>
                  <a:lnTo>
                    <a:pt x="0" y="20143"/>
                  </a:lnTo>
                  <a:lnTo>
                    <a:pt x="25" y="20604"/>
                  </a:lnTo>
                  <a:lnTo>
                    <a:pt x="93" y="21004"/>
                  </a:lnTo>
                  <a:lnTo>
                    <a:pt x="198" y="21319"/>
                  </a:lnTo>
                  <a:lnTo>
                    <a:pt x="331" y="21526"/>
                  </a:lnTo>
                  <a:lnTo>
                    <a:pt x="485" y="21600"/>
                  </a:lnTo>
                  <a:lnTo>
                    <a:pt x="21115" y="21600"/>
                  </a:lnTo>
                  <a:lnTo>
                    <a:pt x="21269" y="21526"/>
                  </a:lnTo>
                  <a:lnTo>
                    <a:pt x="21402" y="21319"/>
                  </a:lnTo>
                  <a:lnTo>
                    <a:pt x="21506" y="21004"/>
                  </a:lnTo>
                  <a:lnTo>
                    <a:pt x="21575" y="20604"/>
                  </a:lnTo>
                  <a:lnTo>
                    <a:pt x="21600" y="20143"/>
                  </a:lnTo>
                  <a:lnTo>
                    <a:pt x="21600" y="1457"/>
                  </a:lnTo>
                  <a:lnTo>
                    <a:pt x="21575" y="996"/>
                  </a:lnTo>
                  <a:lnTo>
                    <a:pt x="21506" y="596"/>
                  </a:lnTo>
                  <a:lnTo>
                    <a:pt x="21402" y="281"/>
                  </a:lnTo>
                  <a:lnTo>
                    <a:pt x="21269" y="74"/>
                  </a:lnTo>
                  <a:lnTo>
                    <a:pt x="2111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17" name="object 8" descr="object 8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432" y="5027486"/>
              <a:ext cx="6534913" cy="25325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18" name="object 9"/>
            <p:cNvSpPr/>
            <p:nvPr/>
          </p:nvSpPr>
          <p:spPr>
            <a:xfrm>
              <a:off x="622295" y="5215819"/>
              <a:ext cx="6069661" cy="2159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99" y="0"/>
                  </a:moveTo>
                  <a:lnTo>
                    <a:pt x="501" y="0"/>
                  </a:lnTo>
                  <a:lnTo>
                    <a:pt x="343" y="72"/>
                  </a:lnTo>
                  <a:lnTo>
                    <a:pt x="205" y="272"/>
                  </a:lnTo>
                  <a:lnTo>
                    <a:pt x="97" y="577"/>
                  </a:lnTo>
                  <a:lnTo>
                    <a:pt x="26" y="963"/>
                  </a:lnTo>
                  <a:lnTo>
                    <a:pt x="0" y="1409"/>
                  </a:lnTo>
                  <a:lnTo>
                    <a:pt x="0" y="20191"/>
                  </a:lnTo>
                  <a:lnTo>
                    <a:pt x="26" y="20637"/>
                  </a:lnTo>
                  <a:lnTo>
                    <a:pt x="97" y="21023"/>
                  </a:lnTo>
                  <a:lnTo>
                    <a:pt x="205" y="21328"/>
                  </a:lnTo>
                  <a:lnTo>
                    <a:pt x="343" y="21528"/>
                  </a:lnTo>
                  <a:lnTo>
                    <a:pt x="501" y="21600"/>
                  </a:lnTo>
                  <a:lnTo>
                    <a:pt x="21099" y="21600"/>
                  </a:lnTo>
                  <a:lnTo>
                    <a:pt x="21257" y="21528"/>
                  </a:lnTo>
                  <a:lnTo>
                    <a:pt x="21395" y="21328"/>
                  </a:lnTo>
                  <a:lnTo>
                    <a:pt x="21503" y="21023"/>
                  </a:lnTo>
                  <a:lnTo>
                    <a:pt x="21574" y="20637"/>
                  </a:lnTo>
                  <a:lnTo>
                    <a:pt x="21600" y="20191"/>
                  </a:lnTo>
                  <a:lnTo>
                    <a:pt x="21600" y="1409"/>
                  </a:lnTo>
                  <a:lnTo>
                    <a:pt x="21574" y="963"/>
                  </a:lnTo>
                  <a:lnTo>
                    <a:pt x="21503" y="577"/>
                  </a:lnTo>
                  <a:lnTo>
                    <a:pt x="21395" y="272"/>
                  </a:lnTo>
                  <a:lnTo>
                    <a:pt x="21257" y="72"/>
                  </a:lnTo>
                  <a:lnTo>
                    <a:pt x="2109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21" name="object 12" descr="object 1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37849" y="2806641"/>
              <a:ext cx="6882380" cy="24810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2" name="object 13"/>
            <p:cNvSpPr/>
            <p:nvPr/>
          </p:nvSpPr>
          <p:spPr>
            <a:xfrm>
              <a:off x="6923232" y="2993319"/>
              <a:ext cx="6424474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29" y="0"/>
                  </a:moveTo>
                  <a:lnTo>
                    <a:pt x="471" y="0"/>
                  </a:lnTo>
                  <a:lnTo>
                    <a:pt x="322" y="76"/>
                  </a:lnTo>
                  <a:lnTo>
                    <a:pt x="193" y="289"/>
                  </a:lnTo>
                  <a:lnTo>
                    <a:pt x="91" y="614"/>
                  </a:lnTo>
                  <a:lnTo>
                    <a:pt x="24" y="1025"/>
                  </a:lnTo>
                  <a:lnTo>
                    <a:pt x="0" y="1499"/>
                  </a:lnTo>
                  <a:lnTo>
                    <a:pt x="0" y="20101"/>
                  </a:lnTo>
                  <a:lnTo>
                    <a:pt x="24" y="20575"/>
                  </a:lnTo>
                  <a:lnTo>
                    <a:pt x="91" y="20986"/>
                  </a:lnTo>
                  <a:lnTo>
                    <a:pt x="193" y="21311"/>
                  </a:lnTo>
                  <a:lnTo>
                    <a:pt x="322" y="21524"/>
                  </a:lnTo>
                  <a:lnTo>
                    <a:pt x="471" y="21600"/>
                  </a:lnTo>
                  <a:lnTo>
                    <a:pt x="21129" y="21600"/>
                  </a:lnTo>
                  <a:lnTo>
                    <a:pt x="21278" y="21524"/>
                  </a:lnTo>
                  <a:lnTo>
                    <a:pt x="21407" y="21311"/>
                  </a:lnTo>
                  <a:lnTo>
                    <a:pt x="21509" y="20986"/>
                  </a:lnTo>
                  <a:lnTo>
                    <a:pt x="21576" y="20575"/>
                  </a:lnTo>
                  <a:lnTo>
                    <a:pt x="21600" y="20101"/>
                  </a:lnTo>
                  <a:lnTo>
                    <a:pt x="21600" y="1499"/>
                  </a:lnTo>
                  <a:lnTo>
                    <a:pt x="21576" y="1025"/>
                  </a:lnTo>
                  <a:lnTo>
                    <a:pt x="21509" y="614"/>
                  </a:lnTo>
                  <a:lnTo>
                    <a:pt x="21407" y="289"/>
                  </a:lnTo>
                  <a:lnTo>
                    <a:pt x="21278" y="76"/>
                  </a:lnTo>
                  <a:lnTo>
                    <a:pt x="2112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23" name="object 14" descr="object 14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3466" y="5010346"/>
              <a:ext cx="6903715" cy="25496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4" name="object 15"/>
            <p:cNvSpPr/>
            <p:nvPr/>
          </p:nvSpPr>
          <p:spPr>
            <a:xfrm>
              <a:off x="6908807" y="5203119"/>
              <a:ext cx="6424462" cy="218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10" y="0"/>
                  </a:moveTo>
                  <a:lnTo>
                    <a:pt x="490" y="0"/>
                  </a:lnTo>
                  <a:lnTo>
                    <a:pt x="335" y="73"/>
                  </a:lnTo>
                  <a:lnTo>
                    <a:pt x="201" y="278"/>
                  </a:lnTo>
                  <a:lnTo>
                    <a:pt x="95" y="590"/>
                  </a:lnTo>
                  <a:lnTo>
                    <a:pt x="25" y="985"/>
                  </a:lnTo>
                  <a:lnTo>
                    <a:pt x="0" y="1441"/>
                  </a:lnTo>
                  <a:lnTo>
                    <a:pt x="0" y="20159"/>
                  </a:lnTo>
                  <a:lnTo>
                    <a:pt x="25" y="20615"/>
                  </a:lnTo>
                  <a:lnTo>
                    <a:pt x="95" y="21010"/>
                  </a:lnTo>
                  <a:lnTo>
                    <a:pt x="201" y="21322"/>
                  </a:lnTo>
                  <a:lnTo>
                    <a:pt x="335" y="21527"/>
                  </a:lnTo>
                  <a:lnTo>
                    <a:pt x="490" y="21600"/>
                  </a:lnTo>
                  <a:lnTo>
                    <a:pt x="21110" y="21600"/>
                  </a:lnTo>
                  <a:lnTo>
                    <a:pt x="21265" y="21527"/>
                  </a:lnTo>
                  <a:lnTo>
                    <a:pt x="21399" y="21322"/>
                  </a:lnTo>
                  <a:lnTo>
                    <a:pt x="21505" y="21010"/>
                  </a:lnTo>
                  <a:lnTo>
                    <a:pt x="21575" y="20615"/>
                  </a:lnTo>
                  <a:lnTo>
                    <a:pt x="21600" y="20159"/>
                  </a:lnTo>
                  <a:lnTo>
                    <a:pt x="21600" y="1441"/>
                  </a:lnTo>
                  <a:lnTo>
                    <a:pt x="21575" y="985"/>
                  </a:lnTo>
                  <a:lnTo>
                    <a:pt x="21505" y="590"/>
                  </a:lnTo>
                  <a:lnTo>
                    <a:pt x="21399" y="278"/>
                  </a:lnTo>
                  <a:lnTo>
                    <a:pt x="21265" y="73"/>
                  </a:lnTo>
                  <a:lnTo>
                    <a:pt x="2111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pic>
        <p:nvPicPr>
          <p:cNvPr id="327" name="object 18" descr="object 1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0565" y="3350453"/>
            <a:ext cx="2489201" cy="139700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329" name="object 20" descr="object 2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0656" y="3260976"/>
            <a:ext cx="2844800" cy="160160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331" name="object 22" descr="object 2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5539" y="5635148"/>
            <a:ext cx="2720624" cy="152400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33" name="object 23"/>
          <p:cNvSpPr txBox="1"/>
          <p:nvPr/>
        </p:nvSpPr>
        <p:spPr>
          <a:xfrm>
            <a:off x="977095" y="3232143"/>
            <a:ext cx="3040382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АРТ.</a:t>
            </a:r>
            <a:r>
              <a:rPr spc="-45" dirty="0"/>
              <a:t> </a:t>
            </a:r>
            <a:r>
              <a:rPr spc="-10" dirty="0"/>
              <a:t>000.00000</a:t>
            </a:r>
          </a:p>
          <a:p>
            <a:pPr indent="12700">
              <a:spcBef>
                <a:spcPts val="1100"/>
              </a:spcBef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Стол</a:t>
            </a:r>
            <a:r>
              <a:rPr spc="-19" dirty="0"/>
              <a:t> </a:t>
            </a:r>
            <a:r>
              <a:rPr dirty="0" err="1"/>
              <a:t>без</a:t>
            </a:r>
            <a:r>
              <a:rPr spc="-15" dirty="0"/>
              <a:t> </a:t>
            </a:r>
            <a:r>
              <a:rPr dirty="0" err="1"/>
              <a:t>тех</a:t>
            </a:r>
            <a:r>
              <a:rPr dirty="0"/>
              <a:t>.</a:t>
            </a:r>
            <a:r>
              <a:rPr spc="-9" dirty="0"/>
              <a:t> </a:t>
            </a:r>
            <a:r>
              <a:rPr spc="-9" dirty="0" err="1"/>
              <a:t>отсека</a:t>
            </a:r>
            <a:r>
              <a:rPr spc="-9" dirty="0"/>
              <a:t>,</a:t>
            </a:r>
            <a:r>
              <a:rPr spc="-19" dirty="0"/>
              <a:t> </a:t>
            </a:r>
            <a:r>
              <a:rPr dirty="0" err="1"/>
              <a:t>рассчитанный</a:t>
            </a:r>
            <a:r>
              <a:rPr spc="-15" dirty="0"/>
              <a:t> </a:t>
            </a:r>
            <a:r>
              <a:rPr dirty="0" err="1"/>
              <a:t>на</a:t>
            </a:r>
            <a:r>
              <a:rPr spc="-9" dirty="0"/>
              <a:t> </a:t>
            </a:r>
            <a:r>
              <a:rPr dirty="0"/>
              <a:t>1</a:t>
            </a:r>
            <a:r>
              <a:rPr spc="-15" dirty="0"/>
              <a:t> </a:t>
            </a:r>
            <a:r>
              <a:rPr spc="-9" dirty="0" err="1"/>
              <a:t>человека</a:t>
            </a:r>
            <a:endParaRPr spc="-9" dirty="0"/>
          </a:p>
          <a:p>
            <a:pPr indent="12700"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Габариты</a:t>
            </a:r>
            <a:r>
              <a:rPr spc="-25" dirty="0"/>
              <a:t> </a:t>
            </a:r>
            <a:r>
              <a:rPr dirty="0"/>
              <a:t>Ш1200хГ1000хВ900</a:t>
            </a:r>
          </a:p>
        </p:txBody>
      </p:sp>
      <p:sp>
        <p:nvSpPr>
          <p:cNvPr id="334" name="object 24"/>
          <p:cNvSpPr txBox="1"/>
          <p:nvPr/>
        </p:nvSpPr>
        <p:spPr>
          <a:xfrm>
            <a:off x="984670" y="4122300"/>
            <a:ext cx="305752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Кронштейн</a:t>
            </a:r>
            <a:r>
              <a:rPr spc="-25" dirty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dirty="0"/>
              <a:t>2-х</a:t>
            </a:r>
            <a:r>
              <a:rPr spc="-2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9" dirty="0"/>
              <a:t> </a:t>
            </a:r>
            <a:r>
              <a:rPr spc="-19" dirty="0" err="1"/>
              <a:t>стол</a:t>
            </a:r>
            <a:endParaRPr spc="-1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Верхний</a:t>
            </a:r>
            <a:r>
              <a:rPr spc="15" dirty="0"/>
              <a:t> </a:t>
            </a:r>
            <a:r>
              <a:rPr dirty="0"/>
              <a:t>и</a:t>
            </a:r>
            <a:r>
              <a:rPr spc="19" dirty="0"/>
              <a:t> </a:t>
            </a:r>
            <a:r>
              <a:rPr dirty="0" err="1"/>
              <a:t>нижний</a:t>
            </a:r>
            <a:r>
              <a:rPr spc="15" dirty="0"/>
              <a:t> </a:t>
            </a:r>
            <a:r>
              <a:rPr spc="-9" dirty="0" err="1"/>
              <a:t>перфорированные</a:t>
            </a:r>
            <a:r>
              <a:rPr spc="19" dirty="0"/>
              <a:t> </a:t>
            </a:r>
            <a:r>
              <a:rPr spc="-9" dirty="0" err="1"/>
              <a:t>экраны</a:t>
            </a:r>
            <a:endParaRPr spc="-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</p:txBody>
      </p:sp>
      <p:pic>
        <p:nvPicPr>
          <p:cNvPr id="337" name="object 27" descr="object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0091" y="5421484"/>
            <a:ext cx="2857500" cy="1607055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object 28"/>
          <p:cNvSpPr txBox="1"/>
          <p:nvPr/>
        </p:nvSpPr>
        <p:spPr>
          <a:xfrm>
            <a:off x="984670" y="5416905"/>
            <a:ext cx="2735582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АРТ.</a:t>
            </a:r>
            <a:r>
              <a:rPr spc="-45"/>
              <a:t> </a:t>
            </a:r>
            <a:r>
              <a:rPr spc="-10"/>
              <a:t>000.00000</a:t>
            </a:r>
          </a:p>
          <a:p>
            <a:pPr marR="5080" indent="12700">
              <a:spcBef>
                <a:spcPts val="1100"/>
              </a:spcBef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Стол</a:t>
            </a:r>
            <a:r>
              <a:rPr spc="-25"/>
              <a:t> </a:t>
            </a:r>
            <a:r>
              <a:t>с</a:t>
            </a:r>
            <a:r>
              <a:rPr spc="-25"/>
              <a:t> </a:t>
            </a:r>
            <a:r>
              <a:t>тех.</a:t>
            </a:r>
            <a:r>
              <a:rPr spc="-15"/>
              <a:t> </a:t>
            </a:r>
            <a:r>
              <a:rPr spc="-9"/>
              <a:t>отсеком,</a:t>
            </a:r>
            <a:r>
              <a:rPr spc="-25"/>
              <a:t> </a:t>
            </a:r>
            <a:r>
              <a:t>с</a:t>
            </a:r>
            <a:r>
              <a:rPr spc="-25"/>
              <a:t> </a:t>
            </a:r>
            <a:r>
              <a:t>пониженным</a:t>
            </a:r>
            <a:r>
              <a:rPr spc="-15"/>
              <a:t> </a:t>
            </a:r>
            <a:r>
              <a:rPr spc="-9"/>
              <a:t>уровнем, </a:t>
            </a:r>
            <a:r>
              <a:t>рассчитанный</a:t>
            </a:r>
            <a:r>
              <a:rPr spc="-9"/>
              <a:t> </a:t>
            </a:r>
            <a:r>
              <a:t>на</a:t>
            </a:r>
            <a:r>
              <a:rPr spc="-4"/>
              <a:t> </a:t>
            </a:r>
            <a:r>
              <a:t>1</a:t>
            </a:r>
            <a:r>
              <a:rPr spc="-4"/>
              <a:t> </a:t>
            </a:r>
            <a:r>
              <a:rPr spc="-9"/>
              <a:t>человека</a:t>
            </a:r>
          </a:p>
          <a:p>
            <a:pPr indent="12700"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t>Габариты</a:t>
            </a:r>
            <a:r>
              <a:rPr spc="-25"/>
              <a:t> </a:t>
            </a:r>
            <a:r>
              <a:t>Ш1400хГ900хВ900</a:t>
            </a:r>
          </a:p>
        </p:txBody>
      </p:sp>
      <p:sp>
        <p:nvSpPr>
          <p:cNvPr id="339" name="object 29"/>
          <p:cNvSpPr txBox="1"/>
          <p:nvPr/>
        </p:nvSpPr>
        <p:spPr>
          <a:xfrm>
            <a:off x="984670" y="6356705"/>
            <a:ext cx="3218182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2</a:t>
            </a:r>
            <a:r>
              <a:rPr spc="-19" dirty="0"/>
              <a:t> </a:t>
            </a:r>
            <a:r>
              <a:rPr dirty="0" err="1"/>
              <a:t>кронштейна</a:t>
            </a:r>
            <a:r>
              <a:rPr spc="-19" dirty="0"/>
              <a:t> </a:t>
            </a:r>
            <a:r>
              <a:rPr dirty="0" err="1"/>
              <a:t>для</a:t>
            </a:r>
            <a:r>
              <a:rPr spc="-1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dirty="0"/>
              <a:t>2-х</a:t>
            </a:r>
            <a:r>
              <a:rPr spc="-1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5" dirty="0"/>
              <a:t> </a:t>
            </a:r>
            <a:r>
              <a:rPr spc="-19" dirty="0" err="1"/>
              <a:t>стол</a:t>
            </a:r>
            <a:endParaRPr spc="-19" dirty="0"/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5" dirty="0"/>
              <a:t> </a:t>
            </a:r>
            <a:r>
              <a:rPr spc="0" dirty="0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</p:txBody>
      </p:sp>
      <p:sp>
        <p:nvSpPr>
          <p:cNvPr id="340" name="object 30"/>
          <p:cNvSpPr txBox="1"/>
          <p:nvPr/>
        </p:nvSpPr>
        <p:spPr>
          <a:xfrm>
            <a:off x="7172445" y="3193390"/>
            <a:ext cx="3186431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АРТ.</a:t>
            </a:r>
            <a:r>
              <a:rPr spc="-45" dirty="0"/>
              <a:t> </a:t>
            </a:r>
            <a:r>
              <a:rPr spc="-10" dirty="0"/>
              <a:t>000.00000</a:t>
            </a:r>
          </a:p>
          <a:p>
            <a:pPr indent="12700">
              <a:spcBef>
                <a:spcPts val="1100"/>
              </a:spcBef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Стол</a:t>
            </a:r>
            <a:r>
              <a:rPr spc="-35" dirty="0"/>
              <a:t> </a:t>
            </a:r>
            <a:r>
              <a:rPr dirty="0"/>
              <a:t>С-</a:t>
            </a:r>
            <a:r>
              <a:rPr dirty="0" err="1"/>
              <a:t>образной</a:t>
            </a:r>
            <a:r>
              <a:rPr spc="-15" dirty="0"/>
              <a:t> </a:t>
            </a:r>
            <a:r>
              <a:rPr dirty="0" err="1"/>
              <a:t>формы</a:t>
            </a:r>
            <a:r>
              <a:rPr spc="-19" dirty="0"/>
              <a:t> </a:t>
            </a:r>
            <a:r>
              <a:rPr dirty="0" err="1"/>
              <a:t>увеличенного</a:t>
            </a:r>
            <a:r>
              <a:rPr spc="-19" dirty="0"/>
              <a:t> </a:t>
            </a:r>
            <a:r>
              <a:rPr spc="-9" dirty="0" err="1"/>
              <a:t>размера</a:t>
            </a:r>
            <a:endParaRPr spc="-9" dirty="0"/>
          </a:p>
          <a:p>
            <a:pPr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с</a:t>
            </a:r>
            <a:r>
              <a:rPr spc="-25" dirty="0"/>
              <a:t> </a:t>
            </a:r>
            <a:r>
              <a:rPr dirty="0"/>
              <a:t>9</a:t>
            </a:r>
            <a:r>
              <a:rPr spc="-9" dirty="0"/>
              <a:t> </a:t>
            </a:r>
            <a:r>
              <a:rPr dirty="0" err="1"/>
              <a:t>тех</a:t>
            </a:r>
            <a:r>
              <a:rPr dirty="0"/>
              <a:t>.</a:t>
            </a:r>
            <a:r>
              <a:rPr spc="-9" dirty="0"/>
              <a:t> </a:t>
            </a:r>
            <a:r>
              <a:rPr spc="-9" dirty="0" err="1"/>
              <a:t>отсеками</a:t>
            </a:r>
            <a:r>
              <a:rPr spc="-9" dirty="0"/>
              <a:t>. </a:t>
            </a:r>
            <a:r>
              <a:rPr dirty="0" err="1"/>
              <a:t>Предназначен</a:t>
            </a:r>
            <a:r>
              <a:rPr spc="-9" dirty="0"/>
              <a:t> </a:t>
            </a:r>
            <a:r>
              <a:rPr dirty="0" err="1"/>
              <a:t>для</a:t>
            </a:r>
            <a:r>
              <a:rPr spc="-9" dirty="0"/>
              <a:t> 2-</a:t>
            </a:r>
            <a:r>
              <a:rPr dirty="0"/>
              <a:t>х</a:t>
            </a:r>
            <a:r>
              <a:rPr spc="-9" dirty="0"/>
              <a:t> </a:t>
            </a:r>
            <a:r>
              <a:rPr spc="-9" dirty="0" err="1"/>
              <a:t>операторов</a:t>
            </a:r>
            <a:endParaRPr spc="-9" dirty="0"/>
          </a:p>
          <a:p>
            <a:pPr indent="12700"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Габариты</a:t>
            </a:r>
            <a:r>
              <a:rPr dirty="0"/>
              <a:t> </a:t>
            </a:r>
            <a:r>
              <a:rPr spc="0" dirty="0"/>
              <a:t>Ш1400хГ1000хВ900</a:t>
            </a:r>
            <a:r>
              <a:rPr spc="229" dirty="0"/>
              <a:t> </a:t>
            </a:r>
            <a:r>
              <a:rPr spc="-25" dirty="0"/>
              <a:t>х2</a:t>
            </a:r>
          </a:p>
        </p:txBody>
      </p:sp>
      <p:sp>
        <p:nvSpPr>
          <p:cNvPr id="341" name="object 31"/>
          <p:cNvSpPr txBox="1"/>
          <p:nvPr/>
        </p:nvSpPr>
        <p:spPr>
          <a:xfrm>
            <a:off x="7172445" y="4123490"/>
            <a:ext cx="291973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12700" marR="24320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Кронштейны</a:t>
            </a:r>
            <a:r>
              <a:rPr spc="-25" dirty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dirty="0" err="1"/>
              <a:t>крепления</a:t>
            </a:r>
            <a:r>
              <a:rPr spc="-25" dirty="0"/>
              <a:t> </a:t>
            </a:r>
            <a:r>
              <a:rPr dirty="0"/>
              <a:t>2-х</a:t>
            </a:r>
            <a:r>
              <a:rPr spc="-19" dirty="0"/>
              <a:t> </a:t>
            </a:r>
            <a:r>
              <a:rPr spc="-9" dirty="0" err="1"/>
              <a:t>мониторов</a:t>
            </a:r>
            <a:r>
              <a:rPr spc="-9" dirty="0"/>
              <a:t> </a:t>
            </a:r>
            <a:r>
              <a:rPr dirty="0" err="1"/>
              <a:t>на</a:t>
            </a:r>
            <a:r>
              <a:rPr spc="-4" dirty="0"/>
              <a:t> </a:t>
            </a:r>
            <a:r>
              <a:rPr dirty="0" err="1"/>
              <a:t>швеллер</a:t>
            </a:r>
            <a:r>
              <a:rPr spc="-4" dirty="0"/>
              <a:t> </a:t>
            </a:r>
            <a:r>
              <a:rPr dirty="0" err="1"/>
              <a:t>для</a:t>
            </a:r>
            <a:r>
              <a:rPr spc="-4" dirty="0"/>
              <a:t> </a:t>
            </a:r>
            <a:r>
              <a:rPr dirty="0" err="1"/>
              <a:t>каждого</a:t>
            </a:r>
            <a:r>
              <a:rPr spc="-4" dirty="0"/>
              <a:t> </a:t>
            </a:r>
            <a:r>
              <a:rPr spc="-9" dirty="0" err="1"/>
              <a:t>оператора</a:t>
            </a:r>
            <a:endParaRPr spc="-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</p:txBody>
      </p:sp>
      <p:sp>
        <p:nvSpPr>
          <p:cNvPr id="344" name="object 34"/>
          <p:cNvSpPr txBox="1"/>
          <p:nvPr/>
        </p:nvSpPr>
        <p:spPr>
          <a:xfrm>
            <a:off x="7182270" y="5378805"/>
            <a:ext cx="3178811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АРТ.</a:t>
            </a:r>
            <a:r>
              <a:rPr spc="-45" dirty="0"/>
              <a:t> </a:t>
            </a:r>
            <a:r>
              <a:rPr spc="-10" dirty="0"/>
              <a:t>000.00000</a:t>
            </a:r>
          </a:p>
          <a:p>
            <a:pPr marR="5080" indent="12700">
              <a:spcBef>
                <a:spcPts val="1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Набор</a:t>
            </a:r>
            <a:r>
              <a:rPr spc="-19" dirty="0"/>
              <a:t> </a:t>
            </a:r>
            <a:r>
              <a:rPr dirty="0" err="1"/>
              <a:t>столов</a:t>
            </a:r>
            <a:r>
              <a:rPr spc="-19" dirty="0"/>
              <a:t> </a:t>
            </a:r>
            <a:r>
              <a:rPr dirty="0"/>
              <a:t>П-</a:t>
            </a:r>
            <a:r>
              <a:rPr dirty="0" err="1"/>
              <a:t>образной</a:t>
            </a:r>
            <a:r>
              <a:rPr spc="-19" dirty="0"/>
              <a:t> </a:t>
            </a:r>
            <a:r>
              <a:rPr dirty="0" err="1"/>
              <a:t>формы</a:t>
            </a:r>
            <a:r>
              <a:rPr spc="-19" dirty="0"/>
              <a:t> </a:t>
            </a:r>
            <a:r>
              <a:rPr spc="-9" dirty="0" err="1"/>
              <a:t>предназначенный</a:t>
            </a:r>
            <a:r>
              <a:rPr spc="-9" dirty="0"/>
              <a:t> </a:t>
            </a:r>
            <a:r>
              <a:rPr dirty="0" err="1"/>
              <a:t>для</a:t>
            </a:r>
            <a:r>
              <a:rPr spc="9" dirty="0"/>
              <a:t> </a:t>
            </a:r>
            <a:r>
              <a:rPr spc="-9" dirty="0" err="1"/>
              <a:t>обустройства</a:t>
            </a:r>
            <a:r>
              <a:rPr spc="9" dirty="0"/>
              <a:t> </a:t>
            </a:r>
            <a:r>
              <a:rPr spc="-9" dirty="0" err="1"/>
              <a:t>диспетчерской</a:t>
            </a:r>
            <a:r>
              <a:rPr spc="15" dirty="0"/>
              <a:t> </a:t>
            </a:r>
            <a:r>
              <a:rPr dirty="0" err="1"/>
              <a:t>из</a:t>
            </a:r>
            <a:r>
              <a:rPr spc="9" dirty="0"/>
              <a:t> </a:t>
            </a:r>
            <a:r>
              <a:rPr dirty="0"/>
              <a:t>12</a:t>
            </a:r>
            <a:r>
              <a:rPr spc="19" dirty="0"/>
              <a:t> </a:t>
            </a:r>
            <a:r>
              <a:rPr spc="-9" dirty="0" err="1"/>
              <a:t>операторов</a:t>
            </a:r>
            <a:r>
              <a:rPr spc="-9" dirty="0"/>
              <a:t>.</a:t>
            </a:r>
          </a:p>
          <a:p>
            <a:pPr marR="341629" indent="12700"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</a:t>
            </a:r>
            <a:r>
              <a:rPr spc="-25" dirty="0"/>
              <a:t> </a:t>
            </a:r>
            <a:r>
              <a:rPr dirty="0" err="1"/>
              <a:t>центре</a:t>
            </a:r>
            <a:r>
              <a:rPr spc="-19" dirty="0"/>
              <a:t> </a:t>
            </a:r>
            <a:r>
              <a:rPr dirty="0" err="1"/>
              <a:t>зала</a:t>
            </a:r>
            <a:r>
              <a:rPr spc="-19" dirty="0"/>
              <a:t> </a:t>
            </a:r>
            <a:r>
              <a:rPr dirty="0" err="1"/>
              <a:t>расположен</a:t>
            </a:r>
            <a:r>
              <a:rPr spc="-19" dirty="0"/>
              <a:t> </a:t>
            </a:r>
            <a:r>
              <a:rPr dirty="0" err="1"/>
              <a:t>стол</a:t>
            </a:r>
            <a:r>
              <a:rPr spc="-19" dirty="0"/>
              <a:t> </a:t>
            </a:r>
            <a:r>
              <a:rPr spc="-9" dirty="0" err="1"/>
              <a:t>руководителя</a:t>
            </a:r>
            <a:r>
              <a:rPr spc="-9" dirty="0"/>
              <a:t> </a:t>
            </a:r>
            <a:r>
              <a:rPr dirty="0"/>
              <a:t>и</a:t>
            </a:r>
            <a:r>
              <a:rPr spc="-15" dirty="0"/>
              <a:t> </a:t>
            </a:r>
            <a:r>
              <a:rPr dirty="0" err="1"/>
              <a:t>большая</a:t>
            </a:r>
            <a:r>
              <a:rPr spc="-15" dirty="0"/>
              <a:t> </a:t>
            </a:r>
            <a:r>
              <a:rPr dirty="0" err="1"/>
              <a:t>тумба</a:t>
            </a:r>
            <a:r>
              <a:rPr spc="-9" dirty="0"/>
              <a:t> </a:t>
            </a:r>
            <a:r>
              <a:rPr dirty="0" err="1"/>
              <a:t>для</a:t>
            </a:r>
            <a:r>
              <a:rPr spc="-15" dirty="0"/>
              <a:t> </a:t>
            </a:r>
            <a:r>
              <a:rPr dirty="0" err="1"/>
              <a:t>документов</a:t>
            </a:r>
            <a:r>
              <a:rPr spc="-15" dirty="0"/>
              <a:t> </a:t>
            </a:r>
            <a:r>
              <a:rPr dirty="0"/>
              <a:t>и</a:t>
            </a:r>
            <a:r>
              <a:rPr spc="-9" dirty="0"/>
              <a:t> </a:t>
            </a:r>
            <a:r>
              <a:rPr spc="-9" dirty="0" err="1"/>
              <a:t>принтеров</a:t>
            </a:r>
            <a:r>
              <a:rPr spc="-9" dirty="0"/>
              <a:t>.</a:t>
            </a:r>
          </a:p>
          <a:p>
            <a:pPr marR="151764" indent="12700"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У </a:t>
            </a:r>
            <a:r>
              <a:rPr dirty="0" err="1"/>
              <a:t>каждого</a:t>
            </a:r>
            <a:r>
              <a:rPr spc="4" dirty="0"/>
              <a:t> </a:t>
            </a:r>
            <a:r>
              <a:rPr spc="-9" dirty="0" err="1"/>
              <a:t>оператора</a:t>
            </a:r>
            <a:r>
              <a:rPr spc="4" dirty="0"/>
              <a:t> </a:t>
            </a:r>
            <a:r>
              <a:rPr spc="-9" dirty="0" err="1"/>
              <a:t>предполагается</a:t>
            </a:r>
            <a:r>
              <a:rPr spc="4" dirty="0"/>
              <a:t> </a:t>
            </a:r>
            <a:r>
              <a:rPr dirty="0"/>
              <a:t>2</a:t>
            </a:r>
            <a:r>
              <a:rPr spc="9" dirty="0"/>
              <a:t> </a:t>
            </a:r>
            <a:r>
              <a:rPr spc="-9" dirty="0" err="1"/>
              <a:t>монитора</a:t>
            </a:r>
            <a:r>
              <a:rPr spc="-9" dirty="0"/>
              <a:t>, </a:t>
            </a:r>
            <a:r>
              <a:rPr dirty="0"/>
              <a:t>у</a:t>
            </a:r>
            <a:r>
              <a:rPr spc="-9" dirty="0"/>
              <a:t> </a:t>
            </a:r>
            <a:r>
              <a:rPr spc="-9" dirty="0" err="1"/>
              <a:t>руководителя</a:t>
            </a:r>
            <a:r>
              <a:rPr spc="4" dirty="0"/>
              <a:t> </a:t>
            </a:r>
            <a:r>
              <a:rPr spc="-50" dirty="0"/>
              <a:t>4</a:t>
            </a:r>
          </a:p>
        </p:txBody>
      </p:sp>
      <p:sp>
        <p:nvSpPr>
          <p:cNvPr id="345" name="object 35"/>
          <p:cNvSpPr txBox="1"/>
          <p:nvPr/>
        </p:nvSpPr>
        <p:spPr>
          <a:xfrm>
            <a:off x="7182270" y="6775805"/>
            <a:ext cx="321818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В</a:t>
            </a:r>
            <a:r>
              <a:rPr spc="-4"/>
              <a:t> </a:t>
            </a:r>
            <a:r>
              <a:rPr spc="-9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t>2</a:t>
            </a:r>
            <a:r>
              <a:rPr spc="-19"/>
              <a:t> </a:t>
            </a:r>
            <a:r>
              <a:t>кронштейна</a:t>
            </a:r>
            <a:r>
              <a:rPr spc="-19"/>
              <a:t> </a:t>
            </a:r>
            <a:r>
              <a:t>для</a:t>
            </a:r>
            <a:r>
              <a:rPr spc="-15"/>
              <a:t> </a:t>
            </a:r>
            <a:r>
              <a:t>крепления</a:t>
            </a:r>
            <a:r>
              <a:rPr spc="-19"/>
              <a:t> </a:t>
            </a:r>
            <a:r>
              <a:t>2-х</a:t>
            </a:r>
            <a:r>
              <a:rPr spc="-15"/>
              <a:t> </a:t>
            </a:r>
            <a:r>
              <a:t>мониторов</a:t>
            </a:r>
            <a:r>
              <a:rPr spc="-25"/>
              <a:t> </a:t>
            </a:r>
            <a:r>
              <a:t>на</a:t>
            </a:r>
            <a:r>
              <a:rPr spc="-15"/>
              <a:t> </a:t>
            </a:r>
            <a:r>
              <a:rPr spc="-19"/>
              <a:t>стол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t>Столешница</a:t>
            </a:r>
            <a:r>
              <a:rPr spc="15"/>
              <a:t> </a:t>
            </a:r>
            <a:r>
              <a:rPr spc="0"/>
              <a:t>из</a:t>
            </a:r>
            <a:r>
              <a:rPr spc="15"/>
              <a:t> </a:t>
            </a:r>
            <a:r>
              <a:rPr spc="0"/>
              <a:t>МДФ</a:t>
            </a:r>
            <a:r>
              <a:rPr spc="15"/>
              <a:t> </a:t>
            </a:r>
            <a:r>
              <a:rPr spc="0"/>
              <a:t>с</a:t>
            </a:r>
            <a:r>
              <a:rPr spc="9"/>
              <a:t> </a:t>
            </a:r>
            <a:r>
              <a:t>износостойкой</a:t>
            </a:r>
            <a:r>
              <a:rPr spc="15"/>
              <a:t> </a:t>
            </a:r>
            <a:r>
              <a:t>пленкой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1107028" y="97696"/>
            <a:ext cx="2247025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Полный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ассортимент</a:t>
            </a:r>
            <a:endParaRPr kumimoji="0" lang="ru-RU" sz="1600" b="0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/>
              <a:sym typeface="Calibri"/>
            </a:endParaRPr>
          </a:p>
        </p:txBody>
      </p:sp>
      <p:sp>
        <p:nvSpPr>
          <p:cNvPr id="37" name="Прямоугольник 36">
            <a:hlinkClick r:id="rId10"/>
          </p:cNvPr>
          <p:cNvSpPr/>
          <p:nvPr/>
        </p:nvSpPr>
        <p:spPr>
          <a:xfrm>
            <a:off x="11138779" y="151649"/>
            <a:ext cx="2183521" cy="255218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object 27"/>
          <p:cNvSpPr txBox="1"/>
          <p:nvPr/>
        </p:nvSpPr>
        <p:spPr>
          <a:xfrm>
            <a:off x="9664400" y="523261"/>
            <a:ext cx="3827923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err="1" smtClean="0"/>
              <a:t>Кликабельная</a:t>
            </a:r>
            <a:r>
              <a:rPr lang="ru-RU" sz="1200" dirty="0" smtClean="0"/>
              <a:t> кнопка при полноэкранном просмотре</a:t>
            </a:r>
            <a:endParaRPr sz="1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78909"/>
            <a:ext cx="13868400" cy="2142673"/>
          </a:xfrm>
          <a:prstGeom prst="rect">
            <a:avLst/>
          </a:prstGeom>
        </p:spPr>
      </p:pic>
      <p:sp>
        <p:nvSpPr>
          <p:cNvPr id="40" name="object 5"/>
          <p:cNvSpPr txBox="1"/>
          <p:nvPr/>
        </p:nvSpPr>
        <p:spPr>
          <a:xfrm>
            <a:off x="761929" y="905367"/>
            <a:ext cx="5998929" cy="1913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>
                <a:solidFill>
                  <a:schemeClr val="bg1"/>
                </a:solidFill>
              </a:rPr>
              <a:t>Разборный</a:t>
            </a:r>
            <a:r>
              <a:rPr spc="-65"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каркас</a:t>
            </a:r>
            <a:r>
              <a:rPr spc="-70" dirty="0">
                <a:solidFill>
                  <a:schemeClr val="bg1"/>
                </a:solidFill>
              </a:rPr>
              <a:t> </a:t>
            </a:r>
            <a:r>
              <a:rPr spc="-10" dirty="0" err="1">
                <a:solidFill>
                  <a:schemeClr val="bg1"/>
                </a:solidFill>
              </a:rPr>
              <a:t>обеспечивает</a:t>
            </a:r>
            <a:r>
              <a:rPr spc="-70" dirty="0">
                <a:solidFill>
                  <a:schemeClr val="bg1"/>
                </a:solidFill>
              </a:rPr>
              <a:t> </a:t>
            </a:r>
            <a:r>
              <a:rPr spc="-10" dirty="0" err="1">
                <a:solidFill>
                  <a:schemeClr val="bg1"/>
                </a:solidFill>
              </a:rPr>
              <a:t>удобство</a:t>
            </a:r>
            <a:r>
              <a:rPr spc="-70" dirty="0">
                <a:solidFill>
                  <a:schemeClr val="bg1"/>
                </a:solidFill>
              </a:rPr>
              <a:t> </a:t>
            </a:r>
            <a:r>
              <a:rPr spc="-10" dirty="0" err="1" smtClean="0">
                <a:solidFill>
                  <a:schemeClr val="bg1"/>
                </a:solidFill>
              </a:rPr>
              <a:t>транспортировки</a:t>
            </a:r>
            <a:endParaRPr lang="ru-RU" spc="-10" dirty="0" smtClean="0">
              <a:solidFill>
                <a:schemeClr val="bg1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pc="-10" dirty="0">
                <a:solidFill>
                  <a:schemeClr val="bg1"/>
                </a:solidFill>
              </a:rPr>
              <a:t>Удобство</a:t>
            </a:r>
            <a:r>
              <a:rPr lang="ru-RU" spc="-70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монтажа</a:t>
            </a:r>
            <a:r>
              <a:rPr lang="ru-RU" spc="-65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-</a:t>
            </a:r>
            <a:r>
              <a:rPr lang="ru-RU" spc="-65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единый</a:t>
            </a:r>
            <a:r>
              <a:rPr lang="ru-RU" spc="-65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кабель</a:t>
            </a:r>
            <a:r>
              <a:rPr lang="ru-RU" spc="-65" dirty="0">
                <a:solidFill>
                  <a:schemeClr val="bg1"/>
                </a:solidFill>
              </a:rPr>
              <a:t> </a:t>
            </a:r>
            <a:r>
              <a:rPr lang="ru-RU" spc="-10" dirty="0">
                <a:solidFill>
                  <a:schemeClr val="bg1"/>
                </a:solidFill>
              </a:rPr>
              <a:t>менеджмент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>
                <a:solidFill>
                  <a:schemeClr val="bg1"/>
                </a:solidFill>
              </a:rPr>
              <a:t>и</a:t>
            </a:r>
            <a:r>
              <a:rPr lang="ru-RU" spc="-25" dirty="0">
                <a:solidFill>
                  <a:schemeClr val="bg1"/>
                </a:solidFill>
              </a:rPr>
              <a:t> </a:t>
            </a:r>
            <a:r>
              <a:rPr lang="ru-RU" spc="-10" dirty="0">
                <a:solidFill>
                  <a:schemeClr val="bg1"/>
                </a:solidFill>
              </a:rPr>
              <a:t>сдвижная</a:t>
            </a:r>
            <a:r>
              <a:rPr lang="ru-RU" spc="-20" dirty="0">
                <a:solidFill>
                  <a:schemeClr val="bg1"/>
                </a:solidFill>
              </a:rPr>
              <a:t> </a:t>
            </a:r>
            <a:r>
              <a:rPr lang="ru-RU" spc="-10" dirty="0">
                <a:solidFill>
                  <a:schemeClr val="bg1"/>
                </a:solidFill>
              </a:rPr>
              <a:t>столешница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>
                <a:solidFill>
                  <a:schemeClr val="bg1"/>
                </a:solidFill>
              </a:rPr>
              <a:t>Легкость</a:t>
            </a:r>
            <a:r>
              <a:rPr lang="ru-RU" spc="-45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сборки</a:t>
            </a:r>
            <a:r>
              <a:rPr lang="ru-RU" spc="-40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на</a:t>
            </a:r>
            <a:r>
              <a:rPr lang="ru-RU" spc="-35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объекте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 spc="-2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Улучшенная</a:t>
            </a:r>
            <a:r>
              <a:rPr lang="ru-RU" spc="-15" dirty="0"/>
              <a:t> </a:t>
            </a:r>
            <a:r>
              <a:rPr lang="ru-RU" spc="-10" dirty="0"/>
              <a:t>эргономика </a:t>
            </a:r>
            <a:r>
              <a:rPr lang="ru-RU" dirty="0" smtClean="0"/>
              <a:t>–</a:t>
            </a:r>
            <a:r>
              <a:rPr lang="ru-RU" spc="-5" dirty="0" smtClean="0"/>
              <a:t> </a:t>
            </a:r>
            <a:r>
              <a:rPr lang="ru-RU" spc="-10" dirty="0" smtClean="0"/>
              <a:t>исполнение </a:t>
            </a:r>
            <a:r>
              <a:rPr lang="ru-RU" dirty="0" smtClean="0"/>
              <a:t>с</a:t>
            </a:r>
            <a:r>
              <a:rPr lang="ru-RU" spc="-50" dirty="0" smtClean="0"/>
              <a:t> </a:t>
            </a:r>
            <a:r>
              <a:rPr lang="ru-RU" spc="-10" dirty="0"/>
              <a:t>скошенным</a:t>
            </a:r>
            <a:r>
              <a:rPr lang="ru-RU" spc="-50" dirty="0"/>
              <a:t> </a:t>
            </a:r>
            <a:r>
              <a:rPr lang="ru-RU" dirty="0"/>
              <a:t>краем</a:t>
            </a:r>
            <a:r>
              <a:rPr lang="ru-RU" spc="-45" dirty="0"/>
              <a:t> </a:t>
            </a:r>
            <a:r>
              <a:rPr lang="ru-RU" spc="-10" dirty="0"/>
              <a:t>столешницы</a:t>
            </a:r>
            <a:r>
              <a:rPr lang="ru-RU" spc="-50" dirty="0"/>
              <a:t> </a:t>
            </a:r>
            <a:r>
              <a:rPr lang="ru-RU" dirty="0"/>
              <a:t>и</a:t>
            </a:r>
            <a:r>
              <a:rPr lang="ru-RU" spc="-45" dirty="0"/>
              <a:t> </a:t>
            </a:r>
            <a:r>
              <a:rPr lang="ru-RU" dirty="0"/>
              <a:t>мягким</a:t>
            </a:r>
            <a:r>
              <a:rPr lang="ru-RU" spc="-45" dirty="0"/>
              <a:t> </a:t>
            </a:r>
            <a:r>
              <a:rPr lang="ru-RU" spc="-10" dirty="0" smtClean="0"/>
              <a:t>бампером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Установка</a:t>
            </a:r>
            <a:r>
              <a:rPr lang="ru-RU" spc="-30" dirty="0"/>
              <a:t> </a:t>
            </a:r>
            <a:r>
              <a:rPr lang="ru-RU" dirty="0"/>
              <a:t>мониторов</a:t>
            </a:r>
            <a:r>
              <a:rPr lang="ru-RU" spc="-35" dirty="0"/>
              <a:t> </a:t>
            </a:r>
            <a:r>
              <a:rPr lang="ru-RU" dirty="0"/>
              <a:t>в</a:t>
            </a:r>
            <a:r>
              <a:rPr lang="ru-RU" spc="-30" dirty="0"/>
              <a:t> </a:t>
            </a:r>
            <a:r>
              <a:rPr lang="ru-RU" dirty="0"/>
              <a:t>1,2</a:t>
            </a:r>
            <a:r>
              <a:rPr lang="ru-RU" spc="-35" dirty="0"/>
              <a:t> </a:t>
            </a:r>
            <a:r>
              <a:rPr lang="ru-RU" dirty="0"/>
              <a:t>или</a:t>
            </a:r>
            <a:r>
              <a:rPr lang="ru-RU" spc="-30" dirty="0"/>
              <a:t> </a:t>
            </a:r>
            <a:r>
              <a:rPr lang="ru-RU" dirty="0"/>
              <a:t>3</a:t>
            </a:r>
            <a:r>
              <a:rPr lang="ru-RU" spc="-30" dirty="0"/>
              <a:t> </a:t>
            </a:r>
            <a:r>
              <a:rPr lang="ru-RU" dirty="0" smtClean="0"/>
              <a:t>яруса</a:t>
            </a:r>
            <a:endParaRPr lang="ru-RU" spc="-1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043668" y="841344"/>
            <a:ext cx="6093976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Высококачественные</a:t>
            </a:r>
            <a:r>
              <a:rPr lang="ru-RU" spc="-45" dirty="0"/>
              <a:t> </a:t>
            </a:r>
            <a:r>
              <a:rPr lang="ru-RU" dirty="0"/>
              <a:t>кронштейны</a:t>
            </a:r>
            <a:r>
              <a:rPr lang="ru-RU" spc="-40" dirty="0"/>
              <a:t> </a:t>
            </a:r>
            <a:r>
              <a:rPr lang="ru-RU" dirty="0"/>
              <a:t>для</a:t>
            </a:r>
            <a:r>
              <a:rPr lang="ru-RU" spc="-45" dirty="0"/>
              <a:t> </a:t>
            </a:r>
            <a:r>
              <a:rPr lang="ru-RU" dirty="0"/>
              <a:t>мониторов</a:t>
            </a:r>
            <a:r>
              <a:rPr lang="ru-RU" spc="-45" dirty="0"/>
              <a:t> </a:t>
            </a:r>
            <a:r>
              <a:rPr lang="ru-RU" dirty="0"/>
              <a:t>с</a:t>
            </a:r>
            <a:r>
              <a:rPr lang="ru-RU" spc="-45" dirty="0"/>
              <a:t> </a:t>
            </a:r>
            <a:r>
              <a:rPr lang="ru-RU" dirty="0" smtClean="0"/>
              <a:t>газлифтом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Возможность</a:t>
            </a:r>
            <a:r>
              <a:rPr lang="ru-RU" spc="-25" dirty="0"/>
              <a:t> </a:t>
            </a:r>
            <a:r>
              <a:rPr lang="ru-RU" dirty="0"/>
              <a:t>установки</a:t>
            </a:r>
            <a:r>
              <a:rPr lang="ru-RU" spc="-20" dirty="0"/>
              <a:t> </a:t>
            </a:r>
            <a:r>
              <a:rPr lang="ru-RU" dirty="0"/>
              <a:t>доп.</a:t>
            </a:r>
            <a:r>
              <a:rPr lang="ru-RU" spc="-25" dirty="0"/>
              <a:t> </a:t>
            </a:r>
            <a:r>
              <a:rPr lang="ru-RU" dirty="0" smtClean="0"/>
              <a:t>Оборудования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Любой</a:t>
            </a:r>
            <a:r>
              <a:rPr lang="ru-RU" spc="-50" dirty="0"/>
              <a:t> </a:t>
            </a:r>
            <a:r>
              <a:rPr lang="ru-RU" dirty="0"/>
              <a:t>угол</a:t>
            </a:r>
            <a:r>
              <a:rPr lang="ru-RU" spc="-55" dirty="0"/>
              <a:t> </a:t>
            </a:r>
            <a:r>
              <a:rPr lang="ru-RU" spc="-20" dirty="0"/>
              <a:t>модуля</a:t>
            </a:r>
            <a:r>
              <a:rPr lang="ru-RU" spc="-55" dirty="0"/>
              <a:t> </a:t>
            </a:r>
            <a:r>
              <a:rPr lang="ru-RU" spc="-10" dirty="0"/>
              <a:t>поворотного</a:t>
            </a:r>
            <a:r>
              <a:rPr lang="ru-RU" spc="-55" dirty="0"/>
              <a:t> </a:t>
            </a:r>
            <a:r>
              <a:rPr lang="ru-RU" spc="-20" dirty="0" smtClean="0"/>
              <a:t>узла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Широкий</a:t>
            </a:r>
            <a:r>
              <a:rPr lang="ru-RU" spc="-70" dirty="0"/>
              <a:t> </a:t>
            </a:r>
            <a:r>
              <a:rPr lang="ru-RU" dirty="0"/>
              <a:t>выбор</a:t>
            </a:r>
            <a:r>
              <a:rPr lang="ru-RU" spc="-70" dirty="0"/>
              <a:t> </a:t>
            </a:r>
            <a:r>
              <a:rPr lang="ru-RU" spc="-10" dirty="0"/>
              <a:t>цветовых</a:t>
            </a:r>
            <a:r>
              <a:rPr lang="ru-RU" spc="-65" dirty="0"/>
              <a:t> </a:t>
            </a:r>
            <a:r>
              <a:rPr lang="ru-RU" spc="-10" dirty="0" smtClean="0"/>
              <a:t>решений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 smtClean="0"/>
              <a:t>Покрытие</a:t>
            </a:r>
            <a:r>
              <a:rPr lang="ru-RU" spc="-40" dirty="0" smtClean="0"/>
              <a:t> </a:t>
            </a:r>
            <a:r>
              <a:rPr lang="ru-RU" dirty="0"/>
              <a:t>столешницы</a:t>
            </a:r>
            <a:r>
              <a:rPr lang="ru-RU" spc="-40" dirty="0"/>
              <a:t> </a:t>
            </a:r>
            <a:r>
              <a:rPr lang="ru-RU" dirty="0"/>
              <a:t>–</a:t>
            </a:r>
            <a:r>
              <a:rPr lang="ru-RU" spc="-40" dirty="0"/>
              <a:t> </a:t>
            </a:r>
            <a:r>
              <a:rPr lang="ru-RU" spc="-25" dirty="0"/>
              <a:t>ПВХ-</a:t>
            </a:r>
            <a:r>
              <a:rPr lang="ru-RU" dirty="0"/>
              <a:t>пленка</a:t>
            </a:r>
            <a:r>
              <a:rPr lang="ru-RU" spc="-30" dirty="0"/>
              <a:t> </a:t>
            </a:r>
            <a:r>
              <a:rPr lang="ru-RU" dirty="0"/>
              <a:t>или</a:t>
            </a:r>
            <a:r>
              <a:rPr lang="ru-RU" spc="-40" dirty="0"/>
              <a:t> </a:t>
            </a:r>
            <a:r>
              <a:rPr lang="ru-RU" dirty="0" smtClean="0"/>
              <a:t>HPL-пластик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 spc="-1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Покраска</a:t>
            </a:r>
            <a:r>
              <a:rPr lang="ru-RU" spc="-30" dirty="0"/>
              <a:t> </a:t>
            </a:r>
            <a:r>
              <a:rPr lang="ru-RU" dirty="0"/>
              <a:t>–</a:t>
            </a:r>
            <a:r>
              <a:rPr lang="ru-RU" spc="-25" dirty="0"/>
              <a:t> </a:t>
            </a:r>
            <a:r>
              <a:rPr lang="ru-RU" dirty="0"/>
              <a:t>по</a:t>
            </a:r>
            <a:r>
              <a:rPr lang="ru-RU" spc="-30" dirty="0"/>
              <a:t> </a:t>
            </a:r>
            <a:r>
              <a:rPr lang="ru-RU" dirty="0"/>
              <a:t>специальной</a:t>
            </a:r>
            <a:r>
              <a:rPr lang="ru-RU" spc="-25" dirty="0"/>
              <a:t> </a:t>
            </a:r>
            <a:r>
              <a:rPr lang="ru-RU" dirty="0"/>
              <a:t>технологии</a:t>
            </a:r>
          </a:p>
          <a:p>
            <a:pPr>
              <a:lnSpc>
                <a:spcPct val="120000"/>
              </a:lnSpc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 smtClean="0"/>
              <a:t>      для</a:t>
            </a:r>
            <a:r>
              <a:rPr lang="ru-RU" spc="-25" dirty="0" smtClean="0"/>
              <a:t> </a:t>
            </a:r>
            <a:r>
              <a:rPr lang="ru-RU" spc="-10" dirty="0"/>
              <a:t>повышения</a:t>
            </a:r>
            <a:r>
              <a:rPr lang="ru-RU" spc="-20" dirty="0"/>
              <a:t> износостойкости</a:t>
            </a:r>
            <a:r>
              <a:rPr lang="ru-RU" spc="-25" dirty="0"/>
              <a:t> </a:t>
            </a:r>
            <a:r>
              <a:rPr lang="ru-RU" dirty="0"/>
              <a:t>и</a:t>
            </a:r>
            <a:r>
              <a:rPr lang="ru-RU" spc="-20" dirty="0"/>
              <a:t> </a:t>
            </a:r>
            <a:r>
              <a:rPr lang="ru-RU" dirty="0"/>
              <a:t>защиты</a:t>
            </a:r>
            <a:r>
              <a:rPr lang="ru-RU" spc="-15" dirty="0"/>
              <a:t> </a:t>
            </a:r>
            <a:r>
              <a:rPr lang="ru-RU" dirty="0"/>
              <a:t>от</a:t>
            </a:r>
            <a:r>
              <a:rPr lang="ru-RU" spc="-25" dirty="0"/>
              <a:t> </a:t>
            </a:r>
            <a:r>
              <a:rPr lang="ru-RU" spc="-10" dirty="0" smtClean="0"/>
              <a:t>коррозии</a:t>
            </a:r>
            <a:endParaRPr lang="ru-RU" spc="-10" dirty="0"/>
          </a:p>
        </p:txBody>
      </p:sp>
      <p:sp>
        <p:nvSpPr>
          <p:cNvPr id="4" name="TextBox 3"/>
          <p:cNvSpPr txBox="1"/>
          <p:nvPr/>
        </p:nvSpPr>
        <p:spPr>
          <a:xfrm>
            <a:off x="690911" y="90361"/>
            <a:ext cx="914032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Roboto"/>
                <a:sym typeface="Calibri"/>
              </a:rPr>
              <a:t>АРМЕР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Roboto"/>
              </a:rPr>
              <a:t>Серия столов с каркасом из </a:t>
            </a:r>
            <a:r>
              <a:rPr lang="ru-RU" b="1" dirty="0" err="1" smtClean="0">
                <a:latin typeface="Roboto"/>
              </a:rPr>
              <a:t>экструдированного</a:t>
            </a:r>
            <a:r>
              <a:rPr lang="ru-RU" b="1" dirty="0" smtClean="0">
                <a:latin typeface="Roboto"/>
              </a:rPr>
              <a:t> алюминиевого профиля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Roboto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object 2"/>
          <p:cNvGrpSpPr/>
          <p:nvPr/>
        </p:nvGrpSpPr>
        <p:grpSpPr>
          <a:xfrm>
            <a:off x="10169" y="0"/>
            <a:ext cx="13888216" cy="7560007"/>
            <a:chOff x="0" y="0"/>
            <a:chExt cx="13888215" cy="7560005"/>
          </a:xfrm>
        </p:grpSpPr>
        <p:sp>
          <p:nvSpPr>
            <p:cNvPr id="379" name="object 3"/>
            <p:cNvSpPr/>
            <p:nvPr/>
          </p:nvSpPr>
          <p:spPr>
            <a:xfrm>
              <a:off x="0" y="0"/>
              <a:ext cx="13888215" cy="7552626"/>
            </a:xfrm>
            <a:prstGeom prst="rect">
              <a:avLst/>
            </a:prstGeom>
            <a:solidFill>
              <a:srgbClr val="ECECE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82" name="object 6" descr="object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582" y="2888734"/>
              <a:ext cx="6519672" cy="24658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3" name="object 7"/>
            <p:cNvSpPr/>
            <p:nvPr/>
          </p:nvSpPr>
          <p:spPr>
            <a:xfrm>
              <a:off x="630359" y="3069530"/>
              <a:ext cx="6069661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15" y="0"/>
                  </a:moveTo>
                  <a:lnTo>
                    <a:pt x="485" y="0"/>
                  </a:lnTo>
                  <a:lnTo>
                    <a:pt x="331" y="74"/>
                  </a:lnTo>
                  <a:lnTo>
                    <a:pt x="198" y="281"/>
                  </a:lnTo>
                  <a:lnTo>
                    <a:pt x="93" y="596"/>
                  </a:lnTo>
                  <a:lnTo>
                    <a:pt x="25" y="996"/>
                  </a:lnTo>
                  <a:lnTo>
                    <a:pt x="0" y="1457"/>
                  </a:lnTo>
                  <a:lnTo>
                    <a:pt x="0" y="20143"/>
                  </a:lnTo>
                  <a:lnTo>
                    <a:pt x="25" y="20604"/>
                  </a:lnTo>
                  <a:lnTo>
                    <a:pt x="93" y="21004"/>
                  </a:lnTo>
                  <a:lnTo>
                    <a:pt x="198" y="21319"/>
                  </a:lnTo>
                  <a:lnTo>
                    <a:pt x="331" y="21526"/>
                  </a:lnTo>
                  <a:lnTo>
                    <a:pt x="485" y="21600"/>
                  </a:lnTo>
                  <a:lnTo>
                    <a:pt x="21115" y="21600"/>
                  </a:lnTo>
                  <a:lnTo>
                    <a:pt x="21269" y="21526"/>
                  </a:lnTo>
                  <a:lnTo>
                    <a:pt x="21402" y="21319"/>
                  </a:lnTo>
                  <a:lnTo>
                    <a:pt x="21506" y="21004"/>
                  </a:lnTo>
                  <a:lnTo>
                    <a:pt x="21575" y="20604"/>
                  </a:lnTo>
                  <a:lnTo>
                    <a:pt x="21600" y="20143"/>
                  </a:lnTo>
                  <a:lnTo>
                    <a:pt x="21600" y="1457"/>
                  </a:lnTo>
                  <a:lnTo>
                    <a:pt x="21575" y="996"/>
                  </a:lnTo>
                  <a:lnTo>
                    <a:pt x="21506" y="596"/>
                  </a:lnTo>
                  <a:lnTo>
                    <a:pt x="21402" y="281"/>
                  </a:lnTo>
                  <a:lnTo>
                    <a:pt x="21269" y="74"/>
                  </a:lnTo>
                  <a:lnTo>
                    <a:pt x="2111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84" name="object 8" descr="object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686" y="5098325"/>
              <a:ext cx="6516624" cy="24616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5" name="object 9"/>
            <p:cNvSpPr/>
            <p:nvPr/>
          </p:nvSpPr>
          <p:spPr>
            <a:xfrm>
              <a:off x="616715" y="5279330"/>
              <a:ext cx="6069661" cy="2023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15" y="0"/>
                  </a:moveTo>
                  <a:lnTo>
                    <a:pt x="485" y="0"/>
                  </a:lnTo>
                  <a:lnTo>
                    <a:pt x="332" y="74"/>
                  </a:lnTo>
                  <a:lnTo>
                    <a:pt x="199" y="281"/>
                  </a:lnTo>
                  <a:lnTo>
                    <a:pt x="94" y="596"/>
                  </a:lnTo>
                  <a:lnTo>
                    <a:pt x="25" y="995"/>
                  </a:lnTo>
                  <a:lnTo>
                    <a:pt x="0" y="1455"/>
                  </a:lnTo>
                  <a:lnTo>
                    <a:pt x="0" y="20145"/>
                  </a:lnTo>
                  <a:lnTo>
                    <a:pt x="25" y="20605"/>
                  </a:lnTo>
                  <a:lnTo>
                    <a:pt x="94" y="21004"/>
                  </a:lnTo>
                  <a:lnTo>
                    <a:pt x="199" y="21319"/>
                  </a:lnTo>
                  <a:lnTo>
                    <a:pt x="332" y="21526"/>
                  </a:lnTo>
                  <a:lnTo>
                    <a:pt x="485" y="21600"/>
                  </a:lnTo>
                  <a:lnTo>
                    <a:pt x="21115" y="21600"/>
                  </a:lnTo>
                  <a:lnTo>
                    <a:pt x="21268" y="21526"/>
                  </a:lnTo>
                  <a:lnTo>
                    <a:pt x="21401" y="21319"/>
                  </a:lnTo>
                  <a:lnTo>
                    <a:pt x="21506" y="21004"/>
                  </a:lnTo>
                  <a:lnTo>
                    <a:pt x="21575" y="20605"/>
                  </a:lnTo>
                  <a:lnTo>
                    <a:pt x="21600" y="20145"/>
                  </a:lnTo>
                  <a:lnTo>
                    <a:pt x="21600" y="1455"/>
                  </a:lnTo>
                  <a:lnTo>
                    <a:pt x="21575" y="995"/>
                  </a:lnTo>
                  <a:lnTo>
                    <a:pt x="21506" y="596"/>
                  </a:lnTo>
                  <a:lnTo>
                    <a:pt x="21401" y="281"/>
                  </a:lnTo>
                  <a:lnTo>
                    <a:pt x="21268" y="74"/>
                  </a:lnTo>
                  <a:lnTo>
                    <a:pt x="2111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88" name="object 12" descr="object 12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32264" y="2870152"/>
              <a:ext cx="6882379" cy="24810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9" name="object 13"/>
            <p:cNvSpPr/>
            <p:nvPr/>
          </p:nvSpPr>
          <p:spPr>
            <a:xfrm>
              <a:off x="6917648" y="3056830"/>
              <a:ext cx="6424473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29" y="0"/>
                  </a:moveTo>
                  <a:lnTo>
                    <a:pt x="471" y="0"/>
                  </a:lnTo>
                  <a:lnTo>
                    <a:pt x="322" y="76"/>
                  </a:lnTo>
                  <a:lnTo>
                    <a:pt x="193" y="289"/>
                  </a:lnTo>
                  <a:lnTo>
                    <a:pt x="91" y="614"/>
                  </a:lnTo>
                  <a:lnTo>
                    <a:pt x="24" y="1025"/>
                  </a:lnTo>
                  <a:lnTo>
                    <a:pt x="0" y="1499"/>
                  </a:lnTo>
                  <a:lnTo>
                    <a:pt x="0" y="20101"/>
                  </a:lnTo>
                  <a:lnTo>
                    <a:pt x="24" y="20575"/>
                  </a:lnTo>
                  <a:lnTo>
                    <a:pt x="91" y="20986"/>
                  </a:lnTo>
                  <a:lnTo>
                    <a:pt x="193" y="21311"/>
                  </a:lnTo>
                  <a:lnTo>
                    <a:pt x="322" y="21524"/>
                  </a:lnTo>
                  <a:lnTo>
                    <a:pt x="471" y="21600"/>
                  </a:lnTo>
                  <a:lnTo>
                    <a:pt x="21129" y="21600"/>
                  </a:lnTo>
                  <a:lnTo>
                    <a:pt x="21278" y="21524"/>
                  </a:lnTo>
                  <a:lnTo>
                    <a:pt x="21407" y="21311"/>
                  </a:lnTo>
                  <a:lnTo>
                    <a:pt x="21509" y="20986"/>
                  </a:lnTo>
                  <a:lnTo>
                    <a:pt x="21576" y="20575"/>
                  </a:lnTo>
                  <a:lnTo>
                    <a:pt x="21600" y="20101"/>
                  </a:lnTo>
                  <a:lnTo>
                    <a:pt x="21600" y="1499"/>
                  </a:lnTo>
                  <a:lnTo>
                    <a:pt x="21576" y="1025"/>
                  </a:lnTo>
                  <a:lnTo>
                    <a:pt x="21509" y="614"/>
                  </a:lnTo>
                  <a:lnTo>
                    <a:pt x="21407" y="289"/>
                  </a:lnTo>
                  <a:lnTo>
                    <a:pt x="21278" y="76"/>
                  </a:lnTo>
                  <a:lnTo>
                    <a:pt x="2112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90" name="object 14" descr="object 14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7314" y="5079733"/>
              <a:ext cx="6882344" cy="24802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1" name="object 15"/>
            <p:cNvSpPr/>
            <p:nvPr/>
          </p:nvSpPr>
          <p:spPr>
            <a:xfrm>
              <a:off x="6903215" y="5266630"/>
              <a:ext cx="6424461" cy="2023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29" y="0"/>
                  </a:moveTo>
                  <a:lnTo>
                    <a:pt x="471" y="0"/>
                  </a:lnTo>
                  <a:lnTo>
                    <a:pt x="322" y="76"/>
                  </a:lnTo>
                  <a:lnTo>
                    <a:pt x="193" y="289"/>
                  </a:lnTo>
                  <a:lnTo>
                    <a:pt x="91" y="613"/>
                  </a:lnTo>
                  <a:lnTo>
                    <a:pt x="24" y="1024"/>
                  </a:lnTo>
                  <a:lnTo>
                    <a:pt x="0" y="1497"/>
                  </a:lnTo>
                  <a:lnTo>
                    <a:pt x="0" y="20103"/>
                  </a:lnTo>
                  <a:lnTo>
                    <a:pt x="24" y="20576"/>
                  </a:lnTo>
                  <a:lnTo>
                    <a:pt x="91" y="20987"/>
                  </a:lnTo>
                  <a:lnTo>
                    <a:pt x="193" y="21311"/>
                  </a:lnTo>
                  <a:lnTo>
                    <a:pt x="322" y="21524"/>
                  </a:lnTo>
                  <a:lnTo>
                    <a:pt x="471" y="21600"/>
                  </a:lnTo>
                  <a:lnTo>
                    <a:pt x="21129" y="21600"/>
                  </a:lnTo>
                  <a:lnTo>
                    <a:pt x="21278" y="21524"/>
                  </a:lnTo>
                  <a:lnTo>
                    <a:pt x="21407" y="21311"/>
                  </a:lnTo>
                  <a:lnTo>
                    <a:pt x="21509" y="20987"/>
                  </a:lnTo>
                  <a:lnTo>
                    <a:pt x="21576" y="20576"/>
                  </a:lnTo>
                  <a:lnTo>
                    <a:pt x="21600" y="20103"/>
                  </a:lnTo>
                  <a:lnTo>
                    <a:pt x="21600" y="1497"/>
                  </a:lnTo>
                  <a:lnTo>
                    <a:pt x="21576" y="1024"/>
                  </a:lnTo>
                  <a:lnTo>
                    <a:pt x="21509" y="613"/>
                  </a:lnTo>
                  <a:lnTo>
                    <a:pt x="21407" y="289"/>
                  </a:lnTo>
                  <a:lnTo>
                    <a:pt x="21278" y="76"/>
                  </a:lnTo>
                  <a:lnTo>
                    <a:pt x="2112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94" name="object 17"/>
          <p:cNvSpPr txBox="1"/>
          <p:nvPr/>
        </p:nvSpPr>
        <p:spPr>
          <a:xfrm>
            <a:off x="982126" y="3364574"/>
            <a:ext cx="3075940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АРТ.</a:t>
            </a:r>
            <a:r>
              <a:rPr spc="-45" dirty="0"/>
              <a:t> </a:t>
            </a:r>
            <a:r>
              <a:rPr spc="-10" dirty="0"/>
              <a:t>000.00000</a:t>
            </a:r>
          </a:p>
          <a:p>
            <a:pPr indent="12700">
              <a:spcBef>
                <a:spcPts val="1100"/>
              </a:spcBef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Стол</a:t>
            </a:r>
            <a:r>
              <a:rPr spc="-19" dirty="0"/>
              <a:t> </a:t>
            </a:r>
            <a:r>
              <a:rPr dirty="0" err="1"/>
              <a:t>без</a:t>
            </a:r>
            <a:r>
              <a:rPr spc="-15" dirty="0"/>
              <a:t> </a:t>
            </a:r>
            <a:r>
              <a:rPr dirty="0" err="1"/>
              <a:t>тех</a:t>
            </a:r>
            <a:r>
              <a:rPr dirty="0"/>
              <a:t>.</a:t>
            </a:r>
            <a:r>
              <a:rPr spc="-9" dirty="0"/>
              <a:t> </a:t>
            </a:r>
            <a:r>
              <a:rPr spc="-9" dirty="0" err="1"/>
              <a:t>отсека</a:t>
            </a:r>
            <a:r>
              <a:rPr spc="-9" dirty="0"/>
              <a:t>,</a:t>
            </a:r>
            <a:r>
              <a:rPr spc="-19" dirty="0"/>
              <a:t> </a:t>
            </a:r>
            <a:r>
              <a:rPr dirty="0" err="1"/>
              <a:t>рассчитанный</a:t>
            </a:r>
            <a:r>
              <a:rPr spc="-15" dirty="0"/>
              <a:t> </a:t>
            </a:r>
            <a:r>
              <a:rPr dirty="0" err="1"/>
              <a:t>на</a:t>
            </a:r>
            <a:r>
              <a:rPr spc="-9" dirty="0"/>
              <a:t> </a:t>
            </a:r>
            <a:r>
              <a:rPr dirty="0"/>
              <a:t>1</a:t>
            </a:r>
            <a:r>
              <a:rPr spc="-15" dirty="0"/>
              <a:t> </a:t>
            </a:r>
            <a:r>
              <a:rPr spc="-9" dirty="0" err="1"/>
              <a:t>человека</a:t>
            </a:r>
            <a:r>
              <a:rPr spc="-9" dirty="0"/>
              <a:t>.</a:t>
            </a:r>
          </a:p>
          <a:p>
            <a:pPr indent="12700"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Габариты</a:t>
            </a:r>
            <a:r>
              <a:rPr spc="-19" dirty="0"/>
              <a:t> </a:t>
            </a:r>
            <a:r>
              <a:rPr spc="0" dirty="0"/>
              <a:t>Ш1200</a:t>
            </a:r>
            <a:r>
              <a:rPr dirty="0"/>
              <a:t> </a:t>
            </a:r>
            <a:r>
              <a:rPr spc="0" dirty="0"/>
              <a:t>х</a:t>
            </a:r>
            <a:r>
              <a:rPr dirty="0"/>
              <a:t> </a:t>
            </a:r>
            <a:r>
              <a:rPr spc="0" dirty="0"/>
              <a:t>Г1000</a:t>
            </a:r>
            <a:r>
              <a:rPr dirty="0"/>
              <a:t> </a:t>
            </a:r>
            <a:r>
              <a:rPr spc="0" dirty="0"/>
              <a:t>х</a:t>
            </a:r>
            <a:r>
              <a:rPr spc="-4" dirty="0"/>
              <a:t> </a:t>
            </a:r>
            <a:r>
              <a:rPr spc="-19" dirty="0"/>
              <a:t>В900</a:t>
            </a:r>
          </a:p>
        </p:txBody>
      </p:sp>
      <p:sp>
        <p:nvSpPr>
          <p:cNvPr id="396" name="object 19"/>
          <p:cNvSpPr txBox="1"/>
          <p:nvPr/>
        </p:nvSpPr>
        <p:spPr>
          <a:xfrm>
            <a:off x="972654" y="4229238"/>
            <a:ext cx="3057526" cy="62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12700">
              <a:spcBef>
                <a:spcPts val="100"/>
              </a:spcBef>
              <a:buSzPct val="100000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lang="ru-RU" b="1" dirty="0"/>
              <a:t>В</a:t>
            </a:r>
            <a:r>
              <a:rPr lang="ru-RU" b="1" spc="-4" dirty="0"/>
              <a:t> </a:t>
            </a:r>
            <a:r>
              <a:rPr lang="ru-RU" b="1" spc="-9" dirty="0" smtClean="0"/>
              <a:t>КОМПЛЕКТЕ:</a:t>
            </a:r>
            <a:endParaRPr lang="ru-RU" b="1" dirty="0" smtClean="0"/>
          </a:p>
          <a:p>
            <a:pPr marL="86994" indent="-74294">
              <a:spcBef>
                <a:spcPts val="100"/>
              </a:spcBef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 smtClean="0"/>
              <a:t>Кронштейн</a:t>
            </a:r>
            <a:r>
              <a:rPr spc="-25" dirty="0" smtClean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dirty="0"/>
              <a:t>2-х</a:t>
            </a:r>
            <a:r>
              <a:rPr spc="-2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9" dirty="0"/>
              <a:t> </a:t>
            </a:r>
            <a:r>
              <a:rPr spc="-19" dirty="0" err="1"/>
              <a:t>стол</a:t>
            </a:r>
            <a:endParaRPr spc="-1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Верхний</a:t>
            </a:r>
            <a:r>
              <a:rPr spc="15" dirty="0"/>
              <a:t> </a:t>
            </a:r>
            <a:r>
              <a:rPr dirty="0"/>
              <a:t>и</a:t>
            </a:r>
            <a:r>
              <a:rPr spc="19" dirty="0"/>
              <a:t> </a:t>
            </a:r>
            <a:r>
              <a:rPr dirty="0" err="1"/>
              <a:t>нижний</a:t>
            </a:r>
            <a:r>
              <a:rPr spc="15" dirty="0"/>
              <a:t> </a:t>
            </a:r>
            <a:r>
              <a:rPr spc="-9" dirty="0" err="1"/>
              <a:t>перфорированные</a:t>
            </a:r>
            <a:r>
              <a:rPr spc="19" dirty="0"/>
              <a:t> </a:t>
            </a:r>
            <a:r>
              <a:rPr spc="-9" dirty="0" err="1"/>
              <a:t>экраны</a:t>
            </a:r>
            <a:endParaRPr spc="-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</p:txBody>
      </p:sp>
      <p:sp>
        <p:nvSpPr>
          <p:cNvPr id="397" name="object 20"/>
          <p:cNvSpPr txBox="1"/>
          <p:nvPr/>
        </p:nvSpPr>
        <p:spPr>
          <a:xfrm>
            <a:off x="994582" y="5445913"/>
            <a:ext cx="2901951" cy="787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АРТ.</a:t>
            </a:r>
            <a:r>
              <a:rPr spc="-45" dirty="0"/>
              <a:t> </a:t>
            </a:r>
            <a:r>
              <a:rPr spc="-10" dirty="0"/>
              <a:t>000.00000</a:t>
            </a:r>
          </a:p>
          <a:p>
            <a:pPr marR="5080" indent="12700">
              <a:spcBef>
                <a:spcPts val="1100"/>
              </a:spcBef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Стол</a:t>
            </a:r>
            <a:r>
              <a:rPr spc="-35" dirty="0"/>
              <a:t> </a:t>
            </a:r>
            <a:r>
              <a:rPr dirty="0"/>
              <a:t>С-</a:t>
            </a:r>
            <a:r>
              <a:rPr dirty="0" err="1"/>
              <a:t>образной</a:t>
            </a:r>
            <a:r>
              <a:rPr spc="-15" dirty="0"/>
              <a:t> </a:t>
            </a:r>
            <a:r>
              <a:rPr dirty="0" err="1"/>
              <a:t>формы</a:t>
            </a:r>
            <a:r>
              <a:rPr spc="-19" dirty="0"/>
              <a:t> </a:t>
            </a:r>
            <a:r>
              <a:rPr dirty="0" err="1"/>
              <a:t>увеличенного</a:t>
            </a:r>
            <a:r>
              <a:rPr spc="-19" dirty="0"/>
              <a:t> </a:t>
            </a:r>
            <a:r>
              <a:rPr spc="-9" dirty="0" err="1"/>
              <a:t>размера</a:t>
            </a:r>
            <a:r>
              <a:rPr spc="-9" dirty="0"/>
              <a:t> </a:t>
            </a:r>
            <a:r>
              <a:rPr dirty="0"/>
              <a:t>с</a:t>
            </a:r>
            <a:r>
              <a:rPr spc="-15" dirty="0"/>
              <a:t> </a:t>
            </a:r>
            <a:r>
              <a:rPr dirty="0"/>
              <a:t>5</a:t>
            </a:r>
            <a:r>
              <a:rPr spc="-15" dirty="0"/>
              <a:t> </a:t>
            </a:r>
            <a:r>
              <a:rPr dirty="0" err="1"/>
              <a:t>тех</a:t>
            </a:r>
            <a:r>
              <a:rPr dirty="0"/>
              <a:t>.</a:t>
            </a:r>
            <a:r>
              <a:rPr spc="-4" dirty="0"/>
              <a:t> </a:t>
            </a:r>
            <a:r>
              <a:rPr spc="-9" dirty="0" err="1"/>
              <a:t>отсеками</a:t>
            </a:r>
            <a:r>
              <a:rPr spc="-15" dirty="0"/>
              <a:t> </a:t>
            </a:r>
            <a:r>
              <a:rPr dirty="0" err="1"/>
              <a:t>для</a:t>
            </a:r>
            <a:r>
              <a:rPr spc="-9" dirty="0"/>
              <a:t> </a:t>
            </a:r>
            <a:r>
              <a:rPr dirty="0" err="1"/>
              <a:t>работы</a:t>
            </a:r>
            <a:r>
              <a:rPr spc="-9" dirty="0"/>
              <a:t> </a:t>
            </a:r>
            <a:r>
              <a:rPr dirty="0"/>
              <a:t>1</a:t>
            </a:r>
            <a:r>
              <a:rPr spc="-9" dirty="0"/>
              <a:t> </a:t>
            </a:r>
            <a:r>
              <a:rPr spc="-9" dirty="0" err="1"/>
              <a:t>оператора</a:t>
            </a:r>
            <a:r>
              <a:rPr spc="-9" dirty="0"/>
              <a:t> </a:t>
            </a:r>
            <a:r>
              <a:rPr spc="-9" dirty="0" err="1">
                <a:latin typeface="Roboto"/>
                <a:ea typeface="Roboto"/>
                <a:cs typeface="Roboto"/>
                <a:sym typeface="Roboto"/>
              </a:rPr>
              <a:t>Габариты</a:t>
            </a:r>
            <a:r>
              <a:rPr spc="-19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dirty="0">
                <a:latin typeface="Roboto"/>
                <a:ea typeface="Roboto"/>
                <a:cs typeface="Roboto"/>
                <a:sym typeface="Roboto"/>
              </a:rPr>
              <a:t>Ш2878</a:t>
            </a:r>
            <a:r>
              <a:rPr spc="-9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dirty="0">
                <a:latin typeface="Roboto"/>
                <a:ea typeface="Roboto"/>
                <a:cs typeface="Roboto"/>
                <a:sym typeface="Roboto"/>
              </a:rPr>
              <a:t>х</a:t>
            </a:r>
            <a:r>
              <a:rPr spc="-9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dirty="0">
                <a:latin typeface="Roboto"/>
                <a:ea typeface="Roboto"/>
                <a:cs typeface="Roboto"/>
                <a:sym typeface="Roboto"/>
              </a:rPr>
              <a:t>Г1610</a:t>
            </a:r>
            <a:r>
              <a:rPr spc="-9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dirty="0">
                <a:latin typeface="Roboto"/>
                <a:ea typeface="Roboto"/>
                <a:cs typeface="Roboto"/>
                <a:sym typeface="Roboto"/>
              </a:rPr>
              <a:t>х</a:t>
            </a:r>
            <a:r>
              <a:rPr spc="-4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spc="-19" dirty="0">
                <a:latin typeface="Roboto"/>
                <a:ea typeface="Roboto"/>
                <a:cs typeface="Roboto"/>
                <a:sym typeface="Roboto"/>
              </a:rPr>
              <a:t>В775</a:t>
            </a:r>
          </a:p>
        </p:txBody>
      </p:sp>
      <p:sp>
        <p:nvSpPr>
          <p:cNvPr id="398" name="object 21"/>
          <p:cNvSpPr txBox="1"/>
          <p:nvPr/>
        </p:nvSpPr>
        <p:spPr>
          <a:xfrm>
            <a:off x="994582" y="6432584"/>
            <a:ext cx="321818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3</a:t>
            </a:r>
            <a:r>
              <a:rPr spc="-19" dirty="0"/>
              <a:t> </a:t>
            </a:r>
            <a:r>
              <a:rPr dirty="0" err="1"/>
              <a:t>кронштейна</a:t>
            </a:r>
            <a:r>
              <a:rPr spc="-19" dirty="0"/>
              <a:t> </a:t>
            </a:r>
            <a:r>
              <a:rPr dirty="0" err="1"/>
              <a:t>для</a:t>
            </a:r>
            <a:r>
              <a:rPr spc="-1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dirty="0"/>
              <a:t>3-х</a:t>
            </a:r>
            <a:r>
              <a:rPr spc="-1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5" dirty="0"/>
              <a:t> </a:t>
            </a:r>
            <a:r>
              <a:rPr spc="-19" dirty="0" err="1"/>
              <a:t>стол</a:t>
            </a:r>
            <a:endParaRPr spc="-1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  <a:p>
            <a:pPr marL="84455" indent="-71755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Тумба</a:t>
            </a:r>
            <a:r>
              <a:rPr spc="-30" dirty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spc="-9" dirty="0" err="1"/>
              <a:t>бумаг</a:t>
            </a:r>
            <a:endParaRPr spc="-9" dirty="0"/>
          </a:p>
        </p:txBody>
      </p:sp>
      <p:sp>
        <p:nvSpPr>
          <p:cNvPr id="404" name="object 27"/>
          <p:cNvSpPr txBox="1"/>
          <p:nvPr/>
        </p:nvSpPr>
        <p:spPr>
          <a:xfrm>
            <a:off x="7252138" y="6382105"/>
            <a:ext cx="32937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8</a:t>
            </a:r>
            <a:r>
              <a:rPr spc="-19" dirty="0"/>
              <a:t> </a:t>
            </a:r>
            <a:r>
              <a:rPr dirty="0" err="1"/>
              <a:t>кронштейнов</a:t>
            </a:r>
            <a:r>
              <a:rPr spc="-19" dirty="0"/>
              <a:t> </a:t>
            </a:r>
            <a:r>
              <a:rPr dirty="0" err="1"/>
              <a:t>для</a:t>
            </a:r>
            <a:r>
              <a:rPr spc="-1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dirty="0"/>
              <a:t>4-х</a:t>
            </a:r>
            <a:r>
              <a:rPr spc="-1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5" dirty="0"/>
              <a:t> </a:t>
            </a:r>
            <a:r>
              <a:rPr spc="-19" dirty="0" err="1"/>
              <a:t>стол</a:t>
            </a:r>
            <a:endParaRPr spc="-1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Настольные</a:t>
            </a:r>
            <a:r>
              <a:rPr spc="-50" dirty="0"/>
              <a:t> </a:t>
            </a:r>
            <a:r>
              <a:rPr spc="-9" dirty="0" err="1"/>
              <a:t>лампы</a:t>
            </a:r>
            <a:endParaRPr spc="-9" dirty="0"/>
          </a:p>
        </p:txBody>
      </p:sp>
      <p:pic>
        <p:nvPicPr>
          <p:cNvPr id="405" name="object 29" descr="object 2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7362" y="3356984"/>
            <a:ext cx="2812918" cy="15747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06" name="object 30" descr="object 3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0285" y="5551498"/>
            <a:ext cx="2578101" cy="144938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08" name="object 32" descr="object 3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1904" y="3252733"/>
            <a:ext cx="2870201" cy="161290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10" name="object 34" descr="object 3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1353" y="5592565"/>
            <a:ext cx="2616201" cy="147320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12" name="object 35"/>
          <p:cNvSpPr txBox="1"/>
          <p:nvPr/>
        </p:nvSpPr>
        <p:spPr>
          <a:xfrm>
            <a:off x="7281874" y="3146320"/>
            <a:ext cx="3174366" cy="1928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АРТ.</a:t>
            </a:r>
            <a:r>
              <a:rPr spc="-45" dirty="0"/>
              <a:t> </a:t>
            </a:r>
            <a:r>
              <a:rPr spc="-10" dirty="0"/>
              <a:t>000.00000</a:t>
            </a:r>
          </a:p>
          <a:p>
            <a:pPr marR="5080" indent="12700">
              <a:spcBef>
                <a:spcPts val="1100"/>
              </a:spcBef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Стол</a:t>
            </a:r>
            <a:r>
              <a:rPr spc="-50" dirty="0"/>
              <a:t> </a:t>
            </a:r>
            <a:r>
              <a:rPr spc="-70" dirty="0"/>
              <a:t>Т-</a:t>
            </a:r>
            <a:r>
              <a:rPr dirty="0" err="1"/>
              <a:t>образной</a:t>
            </a:r>
            <a:r>
              <a:rPr spc="-19" dirty="0"/>
              <a:t> </a:t>
            </a:r>
            <a:r>
              <a:rPr dirty="0" err="1"/>
              <a:t>формы</a:t>
            </a:r>
            <a:r>
              <a:rPr spc="-25" dirty="0"/>
              <a:t> </a:t>
            </a:r>
            <a:r>
              <a:rPr dirty="0" err="1"/>
              <a:t>предназначенный</a:t>
            </a:r>
            <a:r>
              <a:rPr spc="-19" dirty="0"/>
              <a:t> </a:t>
            </a:r>
            <a:r>
              <a:rPr dirty="0" err="1"/>
              <a:t>для</a:t>
            </a:r>
            <a:r>
              <a:rPr spc="-19" dirty="0"/>
              <a:t> </a:t>
            </a:r>
            <a:r>
              <a:rPr spc="-19" dirty="0" err="1"/>
              <a:t>двух</a:t>
            </a:r>
            <a:r>
              <a:rPr spc="-19" dirty="0"/>
              <a:t> </a:t>
            </a:r>
            <a:r>
              <a:rPr spc="-9" dirty="0" err="1"/>
              <a:t>операторов</a:t>
            </a:r>
            <a:r>
              <a:rPr spc="-9" dirty="0"/>
              <a:t>.</a:t>
            </a:r>
            <a:r>
              <a:rPr spc="15" dirty="0"/>
              <a:t> </a:t>
            </a:r>
            <a:r>
              <a:rPr dirty="0" err="1"/>
              <a:t>Рабочие</a:t>
            </a:r>
            <a:r>
              <a:rPr spc="19" dirty="0"/>
              <a:t> </a:t>
            </a:r>
            <a:r>
              <a:rPr dirty="0" err="1"/>
              <a:t>зоны</a:t>
            </a:r>
            <a:r>
              <a:rPr spc="25" dirty="0"/>
              <a:t> </a:t>
            </a:r>
            <a:r>
              <a:rPr spc="-9" dirty="0" err="1"/>
              <a:t>специалистов</a:t>
            </a:r>
            <a:r>
              <a:rPr spc="19" dirty="0"/>
              <a:t> </a:t>
            </a:r>
            <a:r>
              <a:rPr spc="-9" dirty="0" err="1"/>
              <a:t>разделяет</a:t>
            </a:r>
            <a:r>
              <a:rPr spc="-9" dirty="0"/>
              <a:t> </a:t>
            </a:r>
            <a:r>
              <a:rPr dirty="0" err="1"/>
              <a:t>большая</a:t>
            </a:r>
            <a:r>
              <a:rPr spc="-35" dirty="0"/>
              <a:t> </a:t>
            </a:r>
            <a:r>
              <a:rPr dirty="0" err="1"/>
              <a:t>тумба</a:t>
            </a:r>
            <a:r>
              <a:rPr spc="-19" dirty="0"/>
              <a:t> </a:t>
            </a:r>
            <a:r>
              <a:rPr dirty="0" err="1"/>
              <a:t>для</a:t>
            </a:r>
            <a:r>
              <a:rPr spc="-19" dirty="0"/>
              <a:t> </a:t>
            </a:r>
            <a:r>
              <a:rPr dirty="0" err="1"/>
              <a:t>документов</a:t>
            </a:r>
            <a:r>
              <a:rPr spc="-25" dirty="0"/>
              <a:t> </a:t>
            </a:r>
            <a:r>
              <a:rPr dirty="0"/>
              <a:t>и</a:t>
            </a:r>
            <a:r>
              <a:rPr spc="-19" dirty="0"/>
              <a:t> </a:t>
            </a:r>
            <a:r>
              <a:rPr spc="-9" dirty="0" err="1"/>
              <a:t>оргтехники</a:t>
            </a:r>
            <a:r>
              <a:rPr spc="-9" dirty="0"/>
              <a:t> </a:t>
            </a:r>
            <a:r>
              <a:rPr spc="-9" dirty="0" err="1">
                <a:latin typeface="Roboto"/>
                <a:ea typeface="Roboto"/>
                <a:cs typeface="Roboto"/>
                <a:sym typeface="Roboto"/>
              </a:rPr>
              <a:t>Габариты</a:t>
            </a:r>
            <a:r>
              <a:rPr spc="-25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spc="-9" dirty="0" smtClean="0">
                <a:latin typeface="Roboto"/>
                <a:ea typeface="Roboto"/>
                <a:cs typeface="Roboto"/>
                <a:sym typeface="Roboto"/>
              </a:rPr>
              <a:t>Ш3200хГ2000хВ775</a:t>
            </a:r>
            <a:endParaRPr lang="ru-RU" spc="-9" dirty="0">
              <a:latin typeface="Roboto"/>
              <a:ea typeface="Roboto"/>
              <a:cs typeface="Roboto"/>
              <a:sym typeface="Roboto"/>
            </a:endParaRPr>
          </a:p>
          <a:p>
            <a:pPr marR="5080" indent="12700">
              <a:spcBef>
                <a:spcPts val="1100"/>
              </a:spcBef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sz="100" dirty="0" smtClean="0">
                <a:latin typeface="Roboto"/>
                <a:ea typeface="Roboto"/>
                <a:cs typeface="Roboto"/>
                <a:sym typeface="Roboto"/>
              </a:rPr>
              <a:t> </a:t>
            </a:r>
            <a:endParaRPr sz="100" dirty="0">
              <a:latin typeface="Roboto"/>
              <a:ea typeface="Roboto"/>
              <a:cs typeface="Roboto"/>
              <a:sym typeface="Roboto"/>
            </a:endParaRPr>
          </a:p>
          <a:p>
            <a:pPr indent="12700"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12700" marR="22859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 smtClean="0"/>
              <a:t> </a:t>
            </a:r>
            <a:r>
              <a:rPr dirty="0" err="1" smtClean="0"/>
              <a:t>Кронштейны</a:t>
            </a:r>
            <a:r>
              <a:rPr spc="-25" dirty="0" smtClean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dirty="0"/>
              <a:t>2-х</a:t>
            </a:r>
            <a:r>
              <a:rPr spc="-2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9" dirty="0"/>
              <a:t> </a:t>
            </a:r>
            <a:r>
              <a:rPr spc="-19" dirty="0" err="1"/>
              <a:t>стол</a:t>
            </a:r>
            <a:r>
              <a:rPr spc="-19" dirty="0"/>
              <a:t> </a:t>
            </a:r>
            <a:r>
              <a:rPr lang="ru-RU" spc="-19" dirty="0" smtClean="0"/>
              <a:t>  </a:t>
            </a:r>
          </a:p>
          <a:p>
            <a:pPr marL="12700" marR="22859">
              <a:buSzPct val="100000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lang="ru-RU" spc="-19" dirty="0" smtClean="0"/>
              <a:t>  </a:t>
            </a:r>
            <a:r>
              <a:rPr dirty="0" err="1" smtClean="0"/>
              <a:t>для</a:t>
            </a:r>
            <a:r>
              <a:rPr spc="-9" dirty="0" smtClean="0"/>
              <a:t> </a:t>
            </a:r>
            <a:r>
              <a:rPr dirty="0" err="1"/>
              <a:t>каждого</a:t>
            </a:r>
            <a:r>
              <a:rPr spc="-9" dirty="0"/>
              <a:t> </a:t>
            </a:r>
            <a:r>
              <a:rPr spc="-9" dirty="0" err="1"/>
              <a:t>оператора</a:t>
            </a:r>
            <a:endParaRPr spc="-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Большая</a:t>
            </a:r>
            <a:r>
              <a:rPr spc="-19" dirty="0"/>
              <a:t> </a:t>
            </a:r>
            <a:r>
              <a:rPr dirty="0" err="1"/>
              <a:t>тумба</a:t>
            </a:r>
            <a:r>
              <a:rPr spc="-15" dirty="0"/>
              <a:t> </a:t>
            </a:r>
            <a:r>
              <a:rPr dirty="0" err="1"/>
              <a:t>для</a:t>
            </a:r>
            <a:r>
              <a:rPr spc="-15" dirty="0"/>
              <a:t> </a:t>
            </a:r>
            <a:r>
              <a:rPr spc="-9" dirty="0" err="1"/>
              <a:t>документов</a:t>
            </a:r>
            <a:endParaRPr spc="-9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2077730" y="97696"/>
            <a:ext cx="1260115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chemeClr val="bg1"/>
                </a:solidFill>
                <a:latin typeface="Roboto"/>
              </a:rPr>
              <a:t> Подробнее</a:t>
            </a:r>
            <a:endParaRPr kumimoji="0" lang="ru-RU" sz="1600" b="0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/>
              <a:sym typeface="Calibri"/>
            </a:endParaRPr>
          </a:p>
        </p:txBody>
      </p:sp>
      <p:sp>
        <p:nvSpPr>
          <p:cNvPr id="37" name="Прямоугольник 36">
            <a:hlinkClick r:id="rId11"/>
          </p:cNvPr>
          <p:cNvSpPr/>
          <p:nvPr/>
        </p:nvSpPr>
        <p:spPr>
          <a:xfrm>
            <a:off x="12105401" y="109267"/>
            <a:ext cx="1204772" cy="316807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object 27"/>
          <p:cNvSpPr txBox="1"/>
          <p:nvPr/>
        </p:nvSpPr>
        <p:spPr>
          <a:xfrm>
            <a:off x="9664400" y="523261"/>
            <a:ext cx="3827923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err="1" smtClean="0"/>
              <a:t>Кликабельная</a:t>
            </a:r>
            <a:r>
              <a:rPr lang="ru-RU" sz="1200" dirty="0" smtClean="0"/>
              <a:t> кнопка при полноэкранном просмотре</a:t>
            </a:r>
            <a:endParaRPr sz="1200" dirty="0"/>
          </a:p>
        </p:txBody>
      </p:sp>
      <p:sp>
        <p:nvSpPr>
          <p:cNvPr id="40" name="object 20"/>
          <p:cNvSpPr txBox="1"/>
          <p:nvPr/>
        </p:nvSpPr>
        <p:spPr>
          <a:xfrm>
            <a:off x="7264314" y="5473199"/>
            <a:ext cx="2901951" cy="787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АРТ.</a:t>
            </a:r>
            <a:r>
              <a:rPr spc="-45" dirty="0"/>
              <a:t> </a:t>
            </a:r>
            <a:r>
              <a:rPr spc="-10" dirty="0"/>
              <a:t>000.00000</a:t>
            </a:r>
          </a:p>
          <a:p>
            <a:pPr marR="5080" indent="12700">
              <a:spcBef>
                <a:spcPts val="1100"/>
              </a:spcBef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spc="-10" dirty="0" smtClean="0"/>
              <a:t>Набор П-образной формы с тех. Отсеками, состоящий из 8 объединенных столов, предназначенный для 8 операторов</a:t>
            </a:r>
            <a:endParaRPr dirty="0" err="1"/>
          </a:p>
        </p:txBody>
      </p:sp>
      <p:sp>
        <p:nvSpPr>
          <p:cNvPr id="2" name="TextBox 1"/>
          <p:cNvSpPr txBox="1"/>
          <p:nvPr/>
        </p:nvSpPr>
        <p:spPr>
          <a:xfrm>
            <a:off x="653259" y="51241"/>
            <a:ext cx="6309220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Roboto"/>
                <a:sym typeface="Calibri"/>
              </a:rPr>
              <a:t>СПДМ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Roboto"/>
              </a:rPr>
              <a:t>Бюджетная серия столов со стальным каркасом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Roboto"/>
              <a:sym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21417" y="814340"/>
            <a:ext cx="14078940" cy="2139881"/>
          </a:xfrm>
          <a:prstGeom prst="rect">
            <a:avLst/>
          </a:prstGeom>
        </p:spPr>
      </p:pic>
      <p:sp>
        <p:nvSpPr>
          <p:cNvPr id="42" name="object 19"/>
          <p:cNvSpPr txBox="1"/>
          <p:nvPr/>
        </p:nvSpPr>
        <p:spPr>
          <a:xfrm>
            <a:off x="702752" y="1078389"/>
            <a:ext cx="5467987" cy="2123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 spc="-2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pc="-20" dirty="0">
                <a:solidFill>
                  <a:srgbClr val="FFFFFF"/>
                </a:solidFill>
              </a:rPr>
              <a:t>Каркас - сварная металлическая из труба 50 на 25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 spc="-2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pc="-20" dirty="0" err="1">
                <a:solidFill>
                  <a:srgbClr val="FFFFFF"/>
                </a:solidFill>
              </a:rPr>
              <a:t>Доступная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spc="-20" dirty="0" err="1">
                <a:solidFill>
                  <a:srgbClr val="FFFFFF"/>
                </a:solidFill>
              </a:rPr>
              <a:t>цена</a:t>
            </a:r>
            <a:endParaRPr lang="en-US" spc="-20" dirty="0">
              <a:solidFill>
                <a:srgbClr val="FFFFFF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 spc="-2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pc="-20" dirty="0">
                <a:solidFill>
                  <a:srgbClr val="FFFFFF"/>
                </a:solidFill>
              </a:rPr>
              <a:t>Не требует </a:t>
            </a:r>
            <a:r>
              <a:rPr lang="ru-RU" spc="-20" dirty="0">
                <a:solidFill>
                  <a:srgbClr val="FFFFFF"/>
                </a:solidFill>
              </a:rPr>
              <a:t>сборки</a:t>
            </a:r>
            <a:endParaRPr lang="en-US" spc="-20" dirty="0">
              <a:solidFill>
                <a:srgbClr val="FFFFFF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 spc="-2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Улучшенная</a:t>
            </a:r>
            <a:r>
              <a:rPr lang="ru-RU" spc="-15" dirty="0"/>
              <a:t> </a:t>
            </a:r>
            <a:r>
              <a:rPr lang="ru-RU" spc="-10" dirty="0"/>
              <a:t>эргономика </a:t>
            </a:r>
            <a:r>
              <a:rPr lang="ru-RU" dirty="0"/>
              <a:t>–</a:t>
            </a:r>
            <a:r>
              <a:rPr lang="ru-RU" spc="-5" dirty="0"/>
              <a:t> </a:t>
            </a:r>
            <a:r>
              <a:rPr lang="ru-RU" spc="-10" dirty="0"/>
              <a:t>исполнение </a:t>
            </a:r>
            <a:r>
              <a:rPr lang="ru-RU" dirty="0"/>
              <a:t>с</a:t>
            </a:r>
            <a:r>
              <a:rPr lang="ru-RU" spc="-50" dirty="0"/>
              <a:t> </a:t>
            </a:r>
            <a:r>
              <a:rPr lang="ru-RU" spc="-10" dirty="0"/>
              <a:t>скошенным</a:t>
            </a:r>
            <a:r>
              <a:rPr lang="ru-RU" spc="-50" dirty="0"/>
              <a:t> </a:t>
            </a:r>
            <a:r>
              <a:rPr lang="ru-RU" dirty="0"/>
              <a:t>краем</a:t>
            </a:r>
            <a:r>
              <a:rPr lang="ru-RU" spc="-45" dirty="0"/>
              <a:t> </a:t>
            </a:r>
            <a:r>
              <a:rPr lang="ru-RU" spc="-10" dirty="0"/>
              <a:t>столешницы</a:t>
            </a:r>
            <a:r>
              <a:rPr lang="ru-RU" spc="-50" dirty="0"/>
              <a:t> </a:t>
            </a:r>
            <a:r>
              <a:rPr lang="ru-RU" dirty="0"/>
              <a:t>и</a:t>
            </a:r>
            <a:r>
              <a:rPr lang="ru-RU" spc="-45" dirty="0"/>
              <a:t> </a:t>
            </a:r>
            <a:r>
              <a:rPr lang="ru-RU" dirty="0"/>
              <a:t>мягким</a:t>
            </a:r>
            <a:r>
              <a:rPr lang="ru-RU" spc="-45" dirty="0"/>
              <a:t> </a:t>
            </a:r>
            <a:r>
              <a:rPr lang="ru-RU" spc="-10" dirty="0"/>
              <a:t>бампером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Установка</a:t>
            </a:r>
            <a:r>
              <a:rPr lang="ru-RU" spc="-30" dirty="0"/>
              <a:t> </a:t>
            </a:r>
            <a:r>
              <a:rPr lang="ru-RU" dirty="0"/>
              <a:t>мониторов</a:t>
            </a:r>
            <a:r>
              <a:rPr lang="ru-RU" spc="-35" dirty="0"/>
              <a:t> </a:t>
            </a:r>
            <a:r>
              <a:rPr lang="ru-RU" dirty="0"/>
              <a:t>в</a:t>
            </a:r>
            <a:r>
              <a:rPr lang="ru-RU" spc="-30" dirty="0"/>
              <a:t> </a:t>
            </a:r>
            <a:r>
              <a:rPr lang="ru-RU" dirty="0"/>
              <a:t>1,2</a:t>
            </a:r>
            <a:r>
              <a:rPr lang="ru-RU" spc="-35" dirty="0"/>
              <a:t> </a:t>
            </a:r>
            <a:r>
              <a:rPr lang="ru-RU" dirty="0"/>
              <a:t>или</a:t>
            </a:r>
            <a:r>
              <a:rPr lang="ru-RU" spc="-30" dirty="0"/>
              <a:t> </a:t>
            </a:r>
            <a:r>
              <a:rPr lang="ru-RU" dirty="0"/>
              <a:t>3</a:t>
            </a:r>
            <a:r>
              <a:rPr lang="ru-RU" spc="-30" dirty="0"/>
              <a:t> </a:t>
            </a:r>
            <a:r>
              <a:rPr lang="ru-RU" dirty="0"/>
              <a:t>яруса</a:t>
            </a:r>
            <a:endParaRPr lang="ru-RU" spc="-10" dirty="0"/>
          </a:p>
          <a:p>
            <a:endParaRPr lang="ru-RU" dirty="0"/>
          </a:p>
          <a:p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39647" y="878154"/>
            <a:ext cx="69342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Высококачественные</a:t>
            </a:r>
            <a:r>
              <a:rPr lang="ru-RU" spc="-45" dirty="0"/>
              <a:t> </a:t>
            </a:r>
            <a:r>
              <a:rPr lang="ru-RU" dirty="0"/>
              <a:t>кронштейны</a:t>
            </a:r>
            <a:r>
              <a:rPr lang="ru-RU" spc="-40" dirty="0"/>
              <a:t> </a:t>
            </a:r>
            <a:r>
              <a:rPr lang="ru-RU" dirty="0"/>
              <a:t>для</a:t>
            </a:r>
            <a:r>
              <a:rPr lang="ru-RU" spc="-45" dirty="0"/>
              <a:t> </a:t>
            </a:r>
            <a:r>
              <a:rPr lang="ru-RU" dirty="0"/>
              <a:t>мониторов</a:t>
            </a:r>
            <a:r>
              <a:rPr lang="ru-RU" spc="-45" dirty="0"/>
              <a:t> </a:t>
            </a:r>
            <a:r>
              <a:rPr lang="ru-RU" dirty="0"/>
              <a:t>с</a:t>
            </a:r>
            <a:r>
              <a:rPr lang="ru-RU" spc="-45" dirty="0"/>
              <a:t> </a:t>
            </a:r>
            <a:r>
              <a:rPr lang="ru-RU" dirty="0"/>
              <a:t>газлифтом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Возможность</a:t>
            </a:r>
            <a:r>
              <a:rPr lang="ru-RU" spc="-25" dirty="0"/>
              <a:t> </a:t>
            </a:r>
            <a:r>
              <a:rPr lang="ru-RU" dirty="0"/>
              <a:t>установки</a:t>
            </a:r>
            <a:r>
              <a:rPr lang="ru-RU" spc="-20" dirty="0"/>
              <a:t> </a:t>
            </a:r>
            <a:r>
              <a:rPr lang="ru-RU" dirty="0"/>
              <a:t>доп.</a:t>
            </a:r>
            <a:r>
              <a:rPr lang="ru-RU" spc="-25" dirty="0"/>
              <a:t> </a:t>
            </a:r>
            <a:r>
              <a:rPr lang="ru-RU" dirty="0"/>
              <a:t>Оборудования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Любой</a:t>
            </a:r>
            <a:r>
              <a:rPr lang="ru-RU" spc="-50" dirty="0"/>
              <a:t> </a:t>
            </a:r>
            <a:r>
              <a:rPr lang="ru-RU" dirty="0"/>
              <a:t>угол</a:t>
            </a:r>
            <a:r>
              <a:rPr lang="ru-RU" spc="-55" dirty="0"/>
              <a:t> </a:t>
            </a:r>
            <a:r>
              <a:rPr lang="ru-RU" spc="-20" dirty="0"/>
              <a:t>модуля</a:t>
            </a:r>
            <a:r>
              <a:rPr lang="ru-RU" spc="-55" dirty="0"/>
              <a:t> </a:t>
            </a:r>
            <a:r>
              <a:rPr lang="ru-RU" spc="-10" dirty="0"/>
              <a:t>поворотного</a:t>
            </a:r>
            <a:r>
              <a:rPr lang="ru-RU" spc="-55" dirty="0"/>
              <a:t> </a:t>
            </a:r>
            <a:r>
              <a:rPr lang="ru-RU" spc="-20" dirty="0"/>
              <a:t>узла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Широкий</a:t>
            </a:r>
            <a:r>
              <a:rPr lang="ru-RU" spc="-70" dirty="0"/>
              <a:t> </a:t>
            </a:r>
            <a:r>
              <a:rPr lang="ru-RU" dirty="0"/>
              <a:t>выбор</a:t>
            </a:r>
            <a:r>
              <a:rPr lang="ru-RU" spc="-70" dirty="0"/>
              <a:t> </a:t>
            </a:r>
            <a:r>
              <a:rPr lang="ru-RU" spc="-10" dirty="0"/>
              <a:t>цветовых</a:t>
            </a:r>
            <a:r>
              <a:rPr lang="ru-RU" spc="-65" dirty="0"/>
              <a:t> </a:t>
            </a:r>
            <a:r>
              <a:rPr lang="ru-RU" spc="-10" dirty="0"/>
              <a:t>решений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Покрытие</a:t>
            </a:r>
            <a:r>
              <a:rPr lang="ru-RU" spc="-40" dirty="0"/>
              <a:t> </a:t>
            </a:r>
            <a:r>
              <a:rPr lang="ru-RU" dirty="0"/>
              <a:t>столешницы</a:t>
            </a:r>
            <a:r>
              <a:rPr lang="ru-RU" spc="-40" dirty="0"/>
              <a:t> </a:t>
            </a:r>
            <a:r>
              <a:rPr lang="ru-RU" dirty="0"/>
              <a:t>–</a:t>
            </a:r>
            <a:r>
              <a:rPr lang="ru-RU" spc="-40" dirty="0"/>
              <a:t> </a:t>
            </a:r>
            <a:r>
              <a:rPr lang="ru-RU" spc="-25" dirty="0"/>
              <a:t>ПВХ-</a:t>
            </a:r>
            <a:r>
              <a:rPr lang="ru-RU" dirty="0"/>
              <a:t>пленка</a:t>
            </a:r>
            <a:r>
              <a:rPr lang="ru-RU" spc="-30" dirty="0"/>
              <a:t> </a:t>
            </a:r>
            <a:r>
              <a:rPr lang="ru-RU" dirty="0"/>
              <a:t>или</a:t>
            </a:r>
            <a:r>
              <a:rPr lang="ru-RU" spc="-40" dirty="0"/>
              <a:t> </a:t>
            </a:r>
            <a:r>
              <a:rPr lang="ru-RU" dirty="0"/>
              <a:t>HPL-пластик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 sz="1500" spc="-1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Покраска</a:t>
            </a:r>
            <a:r>
              <a:rPr lang="ru-RU" spc="-30" dirty="0"/>
              <a:t> </a:t>
            </a:r>
            <a:r>
              <a:rPr lang="ru-RU" dirty="0"/>
              <a:t>–</a:t>
            </a:r>
            <a:r>
              <a:rPr lang="ru-RU" spc="-25" dirty="0"/>
              <a:t> </a:t>
            </a:r>
            <a:r>
              <a:rPr lang="ru-RU" dirty="0"/>
              <a:t>по</a:t>
            </a:r>
            <a:r>
              <a:rPr lang="ru-RU" spc="-30" dirty="0"/>
              <a:t> </a:t>
            </a:r>
            <a:r>
              <a:rPr lang="ru-RU" dirty="0"/>
              <a:t>специальной</a:t>
            </a:r>
            <a:r>
              <a:rPr lang="ru-RU" spc="-25" dirty="0"/>
              <a:t> </a:t>
            </a:r>
            <a:r>
              <a:rPr lang="ru-RU" dirty="0"/>
              <a:t>технологии</a:t>
            </a:r>
          </a:p>
          <a:p>
            <a:pPr>
              <a:lnSpc>
                <a:spcPct val="120000"/>
              </a:lnSpc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      для</a:t>
            </a:r>
            <a:r>
              <a:rPr lang="ru-RU" spc="-25" dirty="0"/>
              <a:t> </a:t>
            </a:r>
            <a:r>
              <a:rPr lang="ru-RU" spc="-10" dirty="0"/>
              <a:t>повышения</a:t>
            </a:r>
            <a:r>
              <a:rPr lang="ru-RU" spc="-20" dirty="0"/>
              <a:t> износостойкости</a:t>
            </a:r>
            <a:r>
              <a:rPr lang="ru-RU" spc="-25" dirty="0"/>
              <a:t> </a:t>
            </a:r>
            <a:r>
              <a:rPr lang="ru-RU" dirty="0"/>
              <a:t>и</a:t>
            </a:r>
            <a:r>
              <a:rPr lang="ru-RU" spc="-20" dirty="0"/>
              <a:t> </a:t>
            </a:r>
            <a:r>
              <a:rPr lang="ru-RU" dirty="0"/>
              <a:t>защиты</a:t>
            </a:r>
            <a:r>
              <a:rPr lang="ru-RU" spc="-15" dirty="0"/>
              <a:t> </a:t>
            </a:r>
            <a:r>
              <a:rPr lang="ru-RU" dirty="0"/>
              <a:t>от</a:t>
            </a:r>
            <a:r>
              <a:rPr lang="ru-RU" spc="-25" dirty="0"/>
              <a:t> </a:t>
            </a:r>
            <a:r>
              <a:rPr lang="ru-RU" spc="-10" dirty="0"/>
              <a:t>коррозии</a:t>
            </a:r>
            <a:endParaRPr lang="ru-RU" spc="-1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object 2"/>
          <p:cNvSpPr/>
          <p:nvPr/>
        </p:nvSpPr>
        <p:spPr>
          <a:xfrm>
            <a:off x="0" y="-35706"/>
            <a:ext cx="13867002" cy="1883556"/>
          </a:xfrm>
          <a:prstGeom prst="rect">
            <a:avLst/>
          </a:prstGeom>
          <a:solidFill>
            <a:srgbClr val="BA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5" name="object 2"/>
          <p:cNvSpPr/>
          <p:nvPr/>
        </p:nvSpPr>
        <p:spPr>
          <a:xfrm>
            <a:off x="0" y="1774583"/>
            <a:ext cx="13868400" cy="896546"/>
          </a:xfrm>
          <a:prstGeom prst="rect">
            <a:avLst/>
          </a:prstGeom>
          <a:solidFill>
            <a:srgbClr val="DADAD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6" name="object 3"/>
          <p:cNvSpPr txBox="1">
            <a:spLocks noGrp="1"/>
          </p:cNvSpPr>
          <p:nvPr>
            <p:ph type="title"/>
          </p:nvPr>
        </p:nvSpPr>
        <p:spPr>
          <a:xfrm>
            <a:off x="635000" y="564340"/>
            <a:ext cx="9372600" cy="68389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indent="12700">
              <a:spcBef>
                <a:spcPts val="100"/>
              </a:spcBef>
              <a:defRPr sz="2100">
                <a:solidFill>
                  <a:srgbClr val="FFFFFF"/>
                </a:solidFill>
              </a:defRPr>
            </a:pPr>
            <a:r>
              <a:rPr dirty="0"/>
              <a:t>СЕРИЯ</a:t>
            </a:r>
            <a:r>
              <a:rPr spc="-100" dirty="0"/>
              <a:t> </a:t>
            </a:r>
            <a:r>
              <a:rPr dirty="0"/>
              <a:t>ПРОФЕССИОНАЛЬНЫХ</a:t>
            </a:r>
            <a:r>
              <a:rPr spc="-100" dirty="0"/>
              <a:t> </a:t>
            </a:r>
            <a:r>
              <a:rPr dirty="0"/>
              <a:t>СТОЛОВ</a:t>
            </a:r>
            <a:r>
              <a:rPr spc="-100" dirty="0"/>
              <a:t> </a:t>
            </a:r>
            <a:r>
              <a:rPr dirty="0" err="1"/>
              <a:t>С</a:t>
            </a:r>
            <a:r>
              <a:rPr spc="-100" dirty="0"/>
              <a:t> </a:t>
            </a:r>
            <a:r>
              <a:rPr dirty="0"/>
              <a:t>ПОДЪЕМНЫМ</a:t>
            </a:r>
            <a:r>
              <a:rPr spc="-100" dirty="0"/>
              <a:t> МЕХАНИЗМОМ</a:t>
            </a:r>
          </a:p>
          <a:p>
            <a:pPr indent="12700">
              <a:tabLst>
                <a:tab pos="3263900" algn="l"/>
              </a:tabLst>
              <a:defRPr sz="2100" b="0" spc="-100">
                <a:solidFill>
                  <a:srgbClr val="FFFFFF"/>
                </a:solidFill>
              </a:defRPr>
            </a:pPr>
            <a:r>
              <a:rPr dirty="0" err="1"/>
              <a:t>Грузоподъемность</a:t>
            </a:r>
            <a:r>
              <a:rPr dirty="0"/>
              <a:t> </a:t>
            </a:r>
            <a:r>
              <a:rPr spc="0" dirty="0" err="1"/>
              <a:t>до</a:t>
            </a:r>
            <a:r>
              <a:rPr lang="ru-RU" spc="0" dirty="0"/>
              <a:t> 180 </a:t>
            </a:r>
            <a:r>
              <a:rPr spc="0" dirty="0" err="1"/>
              <a:t>кг</a:t>
            </a:r>
            <a:r>
              <a:rPr spc="0" dirty="0"/>
              <a:t>.</a:t>
            </a:r>
            <a:r>
              <a:rPr lang="ru-RU" spc="0" dirty="0"/>
              <a:t> полезной нагрузки</a:t>
            </a:r>
            <a:endParaRPr spc="0" dirty="0"/>
          </a:p>
        </p:txBody>
      </p:sp>
      <p:sp>
        <p:nvSpPr>
          <p:cNvPr id="417" name="object 4"/>
          <p:cNvSpPr txBox="1"/>
          <p:nvPr/>
        </p:nvSpPr>
        <p:spPr>
          <a:xfrm>
            <a:off x="635000" y="1992709"/>
            <a:ext cx="10154285" cy="513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00"/>
              </a:lnSpc>
              <a:defRPr sz="170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Столы</a:t>
            </a:r>
            <a:r>
              <a:rPr spc="30" dirty="0"/>
              <a:t> </a:t>
            </a:r>
            <a:r>
              <a:rPr b="1" dirty="0">
                <a:latin typeface="Roboto"/>
                <a:ea typeface="Roboto"/>
                <a:cs typeface="Roboto"/>
                <a:sym typeface="Roboto"/>
              </a:rPr>
              <a:t>АРМЕР-Т1</a:t>
            </a:r>
            <a:r>
              <a:rPr b="1" spc="3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dirty="0" err="1"/>
              <a:t>имеют</a:t>
            </a:r>
            <a:r>
              <a:rPr spc="30" dirty="0"/>
              <a:t> </a:t>
            </a:r>
            <a:r>
              <a:rPr spc="-10" dirty="0" err="1"/>
              <a:t>столешницу</a:t>
            </a:r>
            <a:r>
              <a:rPr spc="-10" dirty="0"/>
              <a:t>,</a:t>
            </a:r>
            <a:r>
              <a:rPr spc="30" dirty="0"/>
              <a:t> </a:t>
            </a:r>
            <a:r>
              <a:rPr dirty="0" err="1"/>
              <a:t>регулируемую</a:t>
            </a:r>
            <a:r>
              <a:rPr spc="30" dirty="0"/>
              <a:t> </a:t>
            </a:r>
            <a:r>
              <a:rPr dirty="0" err="1"/>
              <a:t>по</a:t>
            </a:r>
            <a:r>
              <a:rPr spc="30" dirty="0"/>
              <a:t> </a:t>
            </a:r>
            <a:r>
              <a:rPr dirty="0" err="1"/>
              <a:t>высоте</a:t>
            </a:r>
            <a:r>
              <a:rPr dirty="0"/>
              <a:t>.</a:t>
            </a:r>
            <a:r>
              <a:rPr spc="30" dirty="0"/>
              <a:t> </a:t>
            </a:r>
            <a:r>
              <a:rPr dirty="0" err="1"/>
              <a:t>Специалист</a:t>
            </a:r>
            <a:r>
              <a:rPr spc="30" dirty="0"/>
              <a:t> </a:t>
            </a:r>
            <a:r>
              <a:rPr dirty="0" err="1"/>
              <a:t>имеет</a:t>
            </a:r>
            <a:r>
              <a:rPr spc="30" dirty="0"/>
              <a:t> </a:t>
            </a:r>
            <a:r>
              <a:rPr spc="-10" dirty="0" err="1"/>
              <a:t>возможность</a:t>
            </a:r>
            <a:r>
              <a:rPr spc="-10" dirty="0"/>
              <a:t> </a:t>
            </a:r>
            <a:r>
              <a:rPr dirty="0" err="1"/>
              <a:t>работать</a:t>
            </a:r>
            <a:r>
              <a:rPr spc="20" dirty="0"/>
              <a:t> </a:t>
            </a:r>
            <a:r>
              <a:rPr dirty="0"/>
              <a:t>и</a:t>
            </a:r>
            <a:r>
              <a:rPr spc="20" dirty="0"/>
              <a:t> </a:t>
            </a:r>
            <a:r>
              <a:rPr dirty="0" err="1"/>
              <a:t>сидя</a:t>
            </a:r>
            <a:r>
              <a:rPr spc="25" dirty="0"/>
              <a:t> </a:t>
            </a:r>
            <a:r>
              <a:rPr dirty="0"/>
              <a:t>и</a:t>
            </a:r>
            <a:r>
              <a:rPr spc="20" dirty="0"/>
              <a:t> </a:t>
            </a:r>
            <a:r>
              <a:rPr dirty="0" err="1"/>
              <a:t>стоя</a:t>
            </a:r>
            <a:r>
              <a:rPr dirty="0"/>
              <a:t>,</a:t>
            </a:r>
            <a:r>
              <a:rPr spc="25" dirty="0"/>
              <a:t> </a:t>
            </a:r>
            <a:r>
              <a:rPr dirty="0" err="1"/>
              <a:t>что</a:t>
            </a:r>
            <a:r>
              <a:rPr spc="20" dirty="0"/>
              <a:t> </a:t>
            </a:r>
            <a:r>
              <a:rPr dirty="0" err="1"/>
              <a:t>крайне</a:t>
            </a:r>
            <a:r>
              <a:rPr spc="25" dirty="0"/>
              <a:t> </a:t>
            </a:r>
            <a:r>
              <a:rPr dirty="0" err="1"/>
              <a:t>благотворно</a:t>
            </a:r>
            <a:r>
              <a:rPr spc="20" dirty="0"/>
              <a:t> </a:t>
            </a:r>
            <a:r>
              <a:rPr dirty="0" err="1"/>
              <a:t>сказывается</a:t>
            </a:r>
            <a:r>
              <a:rPr spc="25" dirty="0"/>
              <a:t> </a:t>
            </a:r>
            <a:r>
              <a:rPr dirty="0" err="1"/>
              <a:t>на</a:t>
            </a:r>
            <a:r>
              <a:rPr spc="20" dirty="0"/>
              <a:t> </a:t>
            </a:r>
            <a:r>
              <a:rPr dirty="0" err="1"/>
              <a:t>его</a:t>
            </a:r>
            <a:r>
              <a:rPr spc="25" dirty="0"/>
              <a:t> </a:t>
            </a:r>
            <a:r>
              <a:rPr dirty="0" err="1"/>
              <a:t>физическом</a:t>
            </a:r>
            <a:r>
              <a:rPr spc="20" dirty="0"/>
              <a:t> </a:t>
            </a:r>
            <a:r>
              <a:rPr spc="-10" dirty="0" err="1"/>
              <a:t>состоянии</a:t>
            </a:r>
            <a:r>
              <a:rPr spc="-10" dirty="0"/>
              <a:t>.</a:t>
            </a:r>
          </a:p>
        </p:txBody>
      </p:sp>
      <p:pic>
        <p:nvPicPr>
          <p:cNvPr id="419" name="object 6" descr="object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1801" y="730580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object 7" descr="object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18520" y="730580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1" name="object 8" descr="object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5241" y="730580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2" name="object 10" descr="object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3509952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3" name="object 11" descr="object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4117011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object 12" descr="object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4683431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object 13" descr="object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5110152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6" name="object 14" descr="object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5552111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object 15" descr="object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5966131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8" name="object 16" descr="object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6405552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9" name="object 17" descr="object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176" y="2889255"/>
            <a:ext cx="7493826" cy="4468642"/>
          </a:xfrm>
          <a:prstGeom prst="rect">
            <a:avLst/>
          </a:prstGeom>
          <a:ln w="12700">
            <a:miter lim="400000"/>
          </a:ln>
        </p:spPr>
      </p:pic>
      <p:sp>
        <p:nvSpPr>
          <p:cNvPr id="430" name="object 9"/>
          <p:cNvSpPr txBox="1"/>
          <p:nvPr/>
        </p:nvSpPr>
        <p:spPr>
          <a:xfrm>
            <a:off x="1222956" y="4615653"/>
            <a:ext cx="728086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Столешница</a:t>
            </a:r>
            <a:r>
              <a:rPr spc="-40"/>
              <a:t> </a:t>
            </a:r>
            <a:r>
              <a:rPr spc="-20"/>
              <a:t>регулируется</a:t>
            </a:r>
            <a:r>
              <a:rPr spc="-40"/>
              <a:t> </a:t>
            </a:r>
            <a:r>
              <a:rPr spc="0"/>
              <a:t>по</a:t>
            </a:r>
            <a:r>
              <a:rPr spc="-40"/>
              <a:t> </a:t>
            </a:r>
            <a:r>
              <a:rPr spc="-20"/>
              <a:t>высоте</a:t>
            </a:r>
            <a:r>
              <a:rPr spc="-35"/>
              <a:t> </a:t>
            </a:r>
            <a:r>
              <a:t>750-</a:t>
            </a:r>
            <a:r>
              <a:rPr spc="0"/>
              <a:t>1400</a:t>
            </a:r>
            <a:r>
              <a:rPr spc="-35"/>
              <a:t> </a:t>
            </a:r>
            <a:r>
              <a:rPr spc="0"/>
              <a:t>мм</a:t>
            </a:r>
            <a:r>
              <a:rPr spc="-35"/>
              <a:t> </a:t>
            </a:r>
            <a:r>
              <a:rPr spc="0"/>
              <a:t>от</a:t>
            </a:r>
            <a:r>
              <a:rPr spc="-40"/>
              <a:t> </a:t>
            </a:r>
            <a:r>
              <a:rPr spc="0"/>
              <a:t>уровня</a:t>
            </a:r>
            <a:r>
              <a:rPr spc="-40"/>
              <a:t> </a:t>
            </a:r>
            <a:r>
              <a:rPr spc="-20"/>
              <a:t>пола</a:t>
            </a:r>
          </a:p>
        </p:txBody>
      </p:sp>
      <p:sp>
        <p:nvSpPr>
          <p:cNvPr id="431" name="object 9"/>
          <p:cNvSpPr txBox="1"/>
          <p:nvPr/>
        </p:nvSpPr>
        <p:spPr>
          <a:xfrm>
            <a:off x="1222956" y="3455271"/>
            <a:ext cx="6152517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Корпус</a:t>
            </a:r>
            <a:r>
              <a:rPr spc="-50"/>
              <a:t> </a:t>
            </a:r>
            <a:r>
              <a:t>стола</a:t>
            </a:r>
            <a:r>
              <a:rPr spc="-45"/>
              <a:t> </a:t>
            </a:r>
            <a:r>
              <a:t>выполнен</a:t>
            </a:r>
            <a:r>
              <a:rPr spc="-45"/>
              <a:t> </a:t>
            </a:r>
            <a:r>
              <a:rPr spc="0"/>
              <a:t>в</a:t>
            </a:r>
            <a:r>
              <a:rPr spc="-50"/>
              <a:t> </a:t>
            </a:r>
            <a:r>
              <a:rPr spc="0"/>
              <a:t>виде</a:t>
            </a:r>
            <a:r>
              <a:rPr spc="-40"/>
              <a:t> </a:t>
            </a:r>
            <a:r>
              <a:t>технического</a:t>
            </a:r>
            <a:r>
              <a:rPr spc="-50"/>
              <a:t> </a:t>
            </a:r>
            <a:r>
              <a:t>отсека </a:t>
            </a:r>
            <a:r>
              <a:rPr spc="0"/>
              <a:t>для</a:t>
            </a:r>
            <a:r>
              <a:rPr spc="-25"/>
              <a:t> </a:t>
            </a:r>
            <a:r>
              <a:t>размещения</a:t>
            </a:r>
            <a:r>
              <a:rPr spc="-25"/>
              <a:t> </a:t>
            </a:r>
            <a:r>
              <a:t>оборудования</a:t>
            </a:r>
          </a:p>
        </p:txBody>
      </p:sp>
      <p:sp>
        <p:nvSpPr>
          <p:cNvPr id="432" name="object 9"/>
          <p:cNvSpPr txBox="1"/>
          <p:nvPr/>
        </p:nvSpPr>
        <p:spPr>
          <a:xfrm>
            <a:off x="1222956" y="4057331"/>
            <a:ext cx="6152517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Перфорация</a:t>
            </a:r>
            <a:r>
              <a:rPr spc="-45" dirty="0"/>
              <a:t> </a:t>
            </a:r>
            <a:r>
              <a:rPr spc="0" dirty="0" err="1"/>
              <a:t>на</a:t>
            </a:r>
            <a:r>
              <a:rPr spc="-40" dirty="0"/>
              <a:t> </a:t>
            </a:r>
            <a:r>
              <a:rPr dirty="0" err="1"/>
              <a:t>крышках</a:t>
            </a:r>
            <a:r>
              <a:rPr spc="-40" dirty="0"/>
              <a:t> </a:t>
            </a:r>
            <a:r>
              <a:rPr dirty="0" err="1"/>
              <a:t>технического</a:t>
            </a:r>
            <a:r>
              <a:rPr spc="-40" dirty="0"/>
              <a:t> </a:t>
            </a:r>
            <a:r>
              <a:rPr dirty="0" err="1"/>
              <a:t>отсека</a:t>
            </a:r>
            <a:r>
              <a:rPr dirty="0"/>
              <a:t> </a:t>
            </a:r>
            <a:r>
              <a:rPr dirty="0" err="1"/>
              <a:t>обеспечивает</a:t>
            </a:r>
            <a:r>
              <a:rPr spc="-55" dirty="0"/>
              <a:t> </a:t>
            </a:r>
            <a:r>
              <a:rPr dirty="0" err="1"/>
              <a:t>вентиляцию</a:t>
            </a:r>
            <a:r>
              <a:rPr spc="-55" dirty="0"/>
              <a:t> </a:t>
            </a:r>
            <a:r>
              <a:rPr spc="0" dirty="0" err="1"/>
              <a:t>внутри</a:t>
            </a:r>
            <a:r>
              <a:rPr spc="-50" dirty="0"/>
              <a:t> </a:t>
            </a:r>
            <a:r>
              <a:rPr dirty="0" err="1"/>
              <a:t>корпуса</a:t>
            </a:r>
            <a:endParaRPr dirty="0"/>
          </a:p>
        </p:txBody>
      </p:sp>
      <p:sp>
        <p:nvSpPr>
          <p:cNvPr id="433" name="object 9"/>
          <p:cNvSpPr txBox="1"/>
          <p:nvPr/>
        </p:nvSpPr>
        <p:spPr>
          <a:xfrm>
            <a:off x="1222956" y="5034675"/>
            <a:ext cx="728086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Окантовка</a:t>
            </a:r>
            <a:r>
              <a:rPr spc="-55"/>
              <a:t> </a:t>
            </a:r>
            <a:r>
              <a:rPr spc="0"/>
              <a:t>мягким</a:t>
            </a:r>
            <a:r>
              <a:rPr spc="-50"/>
              <a:t> </a:t>
            </a:r>
            <a:r>
              <a:t>эргономичным</a:t>
            </a:r>
            <a:r>
              <a:rPr spc="-55"/>
              <a:t> </a:t>
            </a:r>
            <a:r>
              <a:t>бампером</a:t>
            </a:r>
          </a:p>
        </p:txBody>
      </p:sp>
      <p:sp>
        <p:nvSpPr>
          <p:cNvPr id="434" name="object 9"/>
          <p:cNvSpPr txBox="1"/>
          <p:nvPr/>
        </p:nvSpPr>
        <p:spPr>
          <a:xfrm>
            <a:off x="1222956" y="5482261"/>
            <a:ext cx="7646070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Покрытие</a:t>
            </a:r>
            <a:r>
              <a:rPr spc="-55"/>
              <a:t> </a:t>
            </a:r>
            <a:r>
              <a:t>столешницы</a:t>
            </a:r>
            <a:r>
              <a:rPr spc="-55"/>
              <a:t> </a:t>
            </a:r>
            <a:r>
              <a:t>HPL-</a:t>
            </a:r>
            <a:r>
              <a:rPr spc="0"/>
              <a:t>пластик,</a:t>
            </a:r>
            <a:r>
              <a:rPr spc="-50"/>
              <a:t> </a:t>
            </a:r>
            <a:r>
              <a:t>различные</a:t>
            </a:r>
            <a:r>
              <a:rPr spc="-55"/>
              <a:t> </a:t>
            </a:r>
            <a:r>
              <a:t>цветовые</a:t>
            </a:r>
            <a:r>
              <a:rPr spc="-55"/>
              <a:t> </a:t>
            </a:r>
            <a:r>
              <a:t>решения </a:t>
            </a:r>
          </a:p>
        </p:txBody>
      </p:sp>
      <p:sp>
        <p:nvSpPr>
          <p:cNvPr id="435" name="object 9"/>
          <p:cNvSpPr txBox="1"/>
          <p:nvPr/>
        </p:nvSpPr>
        <p:spPr>
          <a:xfrm>
            <a:off x="1222956" y="5908981"/>
            <a:ext cx="728086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Бесшумные</a:t>
            </a:r>
            <a:r>
              <a:rPr spc="5"/>
              <a:t> </a:t>
            </a:r>
            <a:r>
              <a:rPr spc="-20"/>
              <a:t>электроприводные</a:t>
            </a:r>
            <a:r>
              <a:rPr spc="15"/>
              <a:t> </a:t>
            </a:r>
            <a:r>
              <a:t>механизмы</a:t>
            </a:r>
          </a:p>
        </p:txBody>
      </p:sp>
      <p:sp>
        <p:nvSpPr>
          <p:cNvPr id="436" name="object 9"/>
          <p:cNvSpPr txBox="1"/>
          <p:nvPr/>
        </p:nvSpPr>
        <p:spPr>
          <a:xfrm>
            <a:off x="1222956" y="6338625"/>
            <a:ext cx="728086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Внутри</a:t>
            </a:r>
            <a:r>
              <a:rPr spc="-35" dirty="0"/>
              <a:t> </a:t>
            </a:r>
            <a:r>
              <a:rPr dirty="0" err="1"/>
              <a:t>корпуса</a:t>
            </a:r>
            <a:r>
              <a:rPr spc="-40" dirty="0"/>
              <a:t> </a:t>
            </a:r>
            <a:r>
              <a:rPr dirty="0" err="1"/>
              <a:t>устанавливается</a:t>
            </a:r>
            <a:r>
              <a:rPr spc="-40" dirty="0"/>
              <a:t> </a:t>
            </a:r>
            <a:r>
              <a:rPr spc="-20" dirty="0" err="1"/>
              <a:t>необходимое</a:t>
            </a:r>
            <a:r>
              <a:rPr spc="-40" dirty="0"/>
              <a:t> </a:t>
            </a:r>
            <a:r>
              <a:rPr dirty="0" err="1"/>
              <a:t>коммутирующее</a:t>
            </a:r>
            <a:r>
              <a:rPr dirty="0"/>
              <a:t> </a:t>
            </a:r>
            <a:r>
              <a:rPr dirty="0" err="1"/>
              <a:t>оборудование</a:t>
            </a:r>
            <a:endParaRPr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35000" y="6960293"/>
            <a:ext cx="1256422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Подробнее</a:t>
            </a:r>
            <a:endParaRPr kumimoji="0" lang="ru-RU" sz="1600" b="0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/>
              <a:sym typeface="Calibri"/>
            </a:endParaRPr>
          </a:p>
        </p:txBody>
      </p:sp>
      <p:sp>
        <p:nvSpPr>
          <p:cNvPr id="26" name="Прямоугольник 25">
            <a:hlinkClick r:id="rId5"/>
          </p:cNvPr>
          <p:cNvSpPr/>
          <p:nvPr/>
        </p:nvSpPr>
        <p:spPr>
          <a:xfrm>
            <a:off x="727954" y="7017443"/>
            <a:ext cx="1091321" cy="255218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84376" y="7087995"/>
            <a:ext cx="408269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US" sz="1200" dirty="0" smtClean="0"/>
              <a:t>&lt;&lt; </a:t>
            </a:r>
            <a:r>
              <a:rPr lang="ru-RU" sz="1200" dirty="0" err="1" smtClean="0"/>
              <a:t>Кликабельная</a:t>
            </a:r>
            <a:r>
              <a:rPr lang="ru-RU" sz="1200" dirty="0" smtClean="0"/>
              <a:t> кнопка при полноэкранном просмотре</a:t>
            </a:r>
            <a:endParaRPr sz="1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" name="object 2"/>
          <p:cNvGrpSpPr/>
          <p:nvPr/>
        </p:nvGrpSpPr>
        <p:grpSpPr>
          <a:xfrm>
            <a:off x="-2" y="11"/>
            <a:ext cx="13868402" cy="7237530"/>
            <a:chOff x="-1" y="0"/>
            <a:chExt cx="13868401" cy="7237528"/>
          </a:xfrm>
        </p:grpSpPr>
        <p:sp>
          <p:nvSpPr>
            <p:cNvPr id="438" name="object 3"/>
            <p:cNvSpPr/>
            <p:nvPr/>
          </p:nvSpPr>
          <p:spPr>
            <a:xfrm>
              <a:off x="-1" y="0"/>
              <a:ext cx="13868401" cy="2880175"/>
            </a:xfrm>
            <a:prstGeom prst="rect">
              <a:avLst/>
            </a:pr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39" name="4.png" descr="4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672" y="3470311"/>
              <a:ext cx="6701784" cy="37672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41" name="object 7"/>
          <p:cNvSpPr txBox="1"/>
          <p:nvPr/>
        </p:nvSpPr>
        <p:spPr>
          <a:xfrm>
            <a:off x="737900" y="1040466"/>
            <a:ext cx="8215632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21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СЕЙСМОСТОЙКАЯ</a:t>
            </a:r>
            <a:r>
              <a:rPr spc="-69" dirty="0"/>
              <a:t> </a:t>
            </a:r>
            <a:r>
              <a:rPr dirty="0"/>
              <a:t>СЕРИЯ</a:t>
            </a:r>
            <a:r>
              <a:rPr spc="-60" dirty="0"/>
              <a:t> </a:t>
            </a:r>
            <a:r>
              <a:rPr dirty="0"/>
              <a:t>ДЛЯ</a:t>
            </a:r>
            <a:r>
              <a:rPr spc="-60" dirty="0"/>
              <a:t> </a:t>
            </a:r>
            <a:r>
              <a:rPr spc="-10" dirty="0"/>
              <a:t>АТОМНОЙ</a:t>
            </a:r>
            <a:r>
              <a:rPr spc="-55" dirty="0"/>
              <a:t> </a:t>
            </a:r>
            <a:r>
              <a:rPr spc="-10" dirty="0"/>
              <a:t>ПРОМЫШЛЕННОСТИ</a:t>
            </a:r>
          </a:p>
        </p:txBody>
      </p:sp>
      <p:grpSp>
        <p:nvGrpSpPr>
          <p:cNvPr id="446" name="object 9"/>
          <p:cNvGrpSpPr/>
          <p:nvPr/>
        </p:nvGrpSpPr>
        <p:grpSpPr>
          <a:xfrm>
            <a:off x="7580394" y="5159752"/>
            <a:ext cx="114301" cy="1249681"/>
            <a:chOff x="0" y="0"/>
            <a:chExt cx="114300" cy="1249680"/>
          </a:xfrm>
        </p:grpSpPr>
        <p:pic>
          <p:nvPicPr>
            <p:cNvPr id="443" name="object 13" descr="object 1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14300" cy="114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4" name="object 14" descr="object 1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70612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5" name="object 15" descr="object 1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13538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47" name="object 17" descr="object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0516" y="4043165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8" name="object 19" descr="object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0516" y="4510525"/>
            <a:ext cx="114301" cy="114301"/>
          </a:xfrm>
          <a:prstGeom prst="rect">
            <a:avLst/>
          </a:prstGeom>
          <a:ln w="12700">
            <a:miter lim="400000"/>
          </a:ln>
        </p:spPr>
      </p:pic>
      <p:sp>
        <p:nvSpPr>
          <p:cNvPr id="449" name="object 16"/>
          <p:cNvSpPr txBox="1"/>
          <p:nvPr/>
        </p:nvSpPr>
        <p:spPr>
          <a:xfrm>
            <a:off x="8032217" y="3986015"/>
            <a:ext cx="700087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Апробированное</a:t>
            </a:r>
            <a:r>
              <a:rPr spc="-35"/>
              <a:t> </a:t>
            </a:r>
            <a:r>
              <a:t>решение</a:t>
            </a:r>
            <a:r>
              <a:rPr spc="-35"/>
              <a:t> </a:t>
            </a:r>
            <a:r>
              <a:rPr spc="0"/>
              <a:t>на</a:t>
            </a:r>
            <a:r>
              <a:rPr spc="-30"/>
              <a:t> </a:t>
            </a:r>
            <a:r>
              <a:t>объектах</a:t>
            </a:r>
            <a:r>
              <a:rPr spc="-35"/>
              <a:t> </a:t>
            </a:r>
            <a:r>
              <a:t>Росатома</a:t>
            </a:r>
          </a:p>
        </p:txBody>
      </p:sp>
      <p:sp>
        <p:nvSpPr>
          <p:cNvPr id="450" name="object 16"/>
          <p:cNvSpPr txBox="1"/>
          <p:nvPr/>
        </p:nvSpPr>
        <p:spPr>
          <a:xfrm>
            <a:off x="8032217" y="4453375"/>
            <a:ext cx="700087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Специальный</a:t>
            </a:r>
            <a:r>
              <a:rPr spc="-15"/>
              <a:t> </a:t>
            </a:r>
            <a:r>
              <a:t>цоколь</a:t>
            </a:r>
            <a:r>
              <a:rPr spc="-20"/>
              <a:t> </a:t>
            </a:r>
            <a:r>
              <a:rPr spc="0"/>
              <a:t>для</a:t>
            </a:r>
            <a:r>
              <a:rPr spc="-20"/>
              <a:t> </a:t>
            </a:r>
            <a:r>
              <a:t>обеспечения</a:t>
            </a:r>
          </a:p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pc="-20"/>
              <a:t>сейсмостойкости </a:t>
            </a:r>
            <a:r>
              <a:rPr spc="0"/>
              <a:t>мебели</a:t>
            </a:r>
            <a:r>
              <a:rPr spc="-15"/>
              <a:t> </a:t>
            </a:r>
            <a:r>
              <a:rPr spc="0"/>
              <a:t>до</a:t>
            </a:r>
            <a:r>
              <a:rPr spc="-15"/>
              <a:t> </a:t>
            </a:r>
            <a:r>
              <a:rPr spc="0"/>
              <a:t>9</a:t>
            </a:r>
            <a:r>
              <a:rPr spc="-20"/>
              <a:t> </a:t>
            </a:r>
            <a:r>
              <a:t>баллов</a:t>
            </a:r>
          </a:p>
        </p:txBody>
      </p:sp>
      <p:sp>
        <p:nvSpPr>
          <p:cNvPr id="451" name="object 18"/>
          <p:cNvSpPr txBox="1"/>
          <p:nvPr/>
        </p:nvSpPr>
        <p:spPr>
          <a:xfrm>
            <a:off x="8019313" y="5094105"/>
            <a:ext cx="48977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Сверхпрочная</a:t>
            </a:r>
            <a:r>
              <a:rPr spc="0"/>
              <a:t> </a:t>
            </a:r>
            <a:r>
              <a:t>столешница</a:t>
            </a:r>
          </a:p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–</a:t>
            </a:r>
            <a:r>
              <a:rPr spc="-35"/>
              <a:t> </a:t>
            </a:r>
            <a:r>
              <a:t>плита</a:t>
            </a:r>
            <a:r>
              <a:rPr spc="-30"/>
              <a:t> </a:t>
            </a:r>
            <a:r>
              <a:t>МДФ</a:t>
            </a:r>
            <a:r>
              <a:rPr spc="-25"/>
              <a:t> </a:t>
            </a:r>
            <a:r>
              <a:t>+</a:t>
            </a:r>
            <a:r>
              <a:rPr spc="-35"/>
              <a:t> </a:t>
            </a:r>
            <a:r>
              <a:t>по</a:t>
            </a:r>
            <a:r>
              <a:rPr spc="-35"/>
              <a:t> </a:t>
            </a:r>
            <a:r>
              <a:t>6</a:t>
            </a:r>
            <a:r>
              <a:rPr spc="-30"/>
              <a:t> </a:t>
            </a:r>
            <a:r>
              <a:t>мм</a:t>
            </a:r>
            <a:r>
              <a:rPr spc="-30"/>
              <a:t> </a:t>
            </a:r>
            <a:r>
              <a:rPr spc="-10"/>
              <a:t>HPL-</a:t>
            </a:r>
            <a:r>
              <a:t>пластик</a:t>
            </a:r>
            <a:r>
              <a:rPr spc="-30"/>
              <a:t> </a:t>
            </a:r>
            <a:r>
              <a:t>снизу</a:t>
            </a:r>
            <a:r>
              <a:rPr spc="-30"/>
              <a:t> </a:t>
            </a:r>
            <a:r>
              <a:t>и</a:t>
            </a:r>
            <a:r>
              <a:rPr spc="-35"/>
              <a:t> </a:t>
            </a:r>
            <a:r>
              <a:rPr spc="-10"/>
              <a:t>сверху</a:t>
            </a:r>
          </a:p>
        </p:txBody>
      </p:sp>
      <p:sp>
        <p:nvSpPr>
          <p:cNvPr id="452" name="object 18"/>
          <p:cNvSpPr txBox="1"/>
          <p:nvPr/>
        </p:nvSpPr>
        <p:spPr>
          <a:xfrm>
            <a:off x="8019313" y="5798743"/>
            <a:ext cx="4897756" cy="229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Кронштейны</a:t>
            </a:r>
            <a:r>
              <a:rPr spc="-25"/>
              <a:t> </a:t>
            </a:r>
            <a:r>
              <a:rPr spc="0"/>
              <a:t>для</a:t>
            </a:r>
            <a:r>
              <a:rPr spc="-30"/>
              <a:t> </a:t>
            </a:r>
            <a:r>
              <a:t>мониторов</a:t>
            </a:r>
            <a:r>
              <a:rPr spc="-25"/>
              <a:t> </a:t>
            </a:r>
            <a:r>
              <a:t>повышенной</a:t>
            </a:r>
            <a:r>
              <a:rPr spc="-30"/>
              <a:t> </a:t>
            </a:r>
            <a:r>
              <a:t>прочности</a:t>
            </a:r>
          </a:p>
        </p:txBody>
      </p:sp>
      <p:sp>
        <p:nvSpPr>
          <p:cNvPr id="453" name="object 18"/>
          <p:cNvSpPr txBox="1"/>
          <p:nvPr/>
        </p:nvSpPr>
        <p:spPr>
          <a:xfrm>
            <a:off x="8019313" y="6237469"/>
            <a:ext cx="4897756" cy="229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Возможность</a:t>
            </a:r>
            <a:r>
              <a:rPr spc="-60"/>
              <a:t> </a:t>
            </a:r>
            <a:r>
              <a:rPr spc="0"/>
              <a:t>создания</a:t>
            </a:r>
            <a:r>
              <a:rPr spc="-55"/>
              <a:t> </a:t>
            </a:r>
            <a:r>
              <a:t>полноценны</a:t>
            </a:r>
            <a:r>
              <a:rPr spc="-60"/>
              <a:t> </a:t>
            </a:r>
            <a:r>
              <a:rPr spc="0"/>
              <a:t>рабочих</a:t>
            </a:r>
            <a:r>
              <a:rPr spc="-60"/>
              <a:t> </a:t>
            </a:r>
            <a:r>
              <a:t>станций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object 3"/>
          <p:cNvSpPr/>
          <p:nvPr/>
        </p:nvSpPr>
        <p:spPr>
          <a:xfrm>
            <a:off x="0" y="-26493"/>
            <a:ext cx="13867006" cy="3340101"/>
          </a:xfrm>
          <a:prstGeom prst="rect">
            <a:avLst/>
          </a:prstGeom>
          <a:solidFill>
            <a:srgbClr val="B90606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56" name="object 4"/>
          <p:cNvSpPr/>
          <p:nvPr/>
        </p:nvSpPr>
        <p:spPr>
          <a:xfrm>
            <a:off x="0" y="3325925"/>
            <a:ext cx="13867006" cy="4323812"/>
          </a:xfrm>
          <a:prstGeom prst="rect">
            <a:avLst/>
          </a:prstGeom>
          <a:solidFill>
            <a:srgbClr val="DADADA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58" name="object 5"/>
          <p:cNvSpPr txBox="1"/>
          <p:nvPr/>
        </p:nvSpPr>
        <p:spPr>
          <a:xfrm>
            <a:off x="482953" y="667663"/>
            <a:ext cx="12442472" cy="12772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31115">
              <a:spcBef>
                <a:spcPts val="1400"/>
              </a:spcBef>
              <a:defRPr sz="2100" b="1" spc="-8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ДИСПЕТЧЕРСКИЕ</a:t>
            </a:r>
            <a:r>
              <a:rPr spc="-43" dirty="0"/>
              <a:t> </a:t>
            </a:r>
            <a:r>
              <a:rPr spc="0" dirty="0"/>
              <a:t>КРЕСЛА</a:t>
            </a:r>
            <a:r>
              <a:rPr spc="-43" dirty="0"/>
              <a:t> </a:t>
            </a:r>
            <a:r>
              <a:rPr spc="0" dirty="0"/>
              <a:t>ДЛЯ</a:t>
            </a:r>
            <a:r>
              <a:rPr spc="-43" dirty="0"/>
              <a:t> </a:t>
            </a:r>
            <a:r>
              <a:rPr spc="-52" dirty="0"/>
              <a:t>РАБОТЫ</a:t>
            </a:r>
            <a:r>
              <a:rPr spc="-39" dirty="0"/>
              <a:t> </a:t>
            </a:r>
            <a:r>
              <a:rPr spc="-74" dirty="0"/>
              <a:t>ОПЕРАТОРА</a:t>
            </a:r>
            <a:r>
              <a:rPr spc="-39" dirty="0"/>
              <a:t> </a:t>
            </a:r>
            <a:r>
              <a:rPr spc="-17" dirty="0"/>
              <a:t>24/7</a:t>
            </a:r>
          </a:p>
          <a:p>
            <a:pPr marR="5080" indent="12700">
              <a:lnSpc>
                <a:spcPct val="100400"/>
              </a:lnSpc>
              <a:spcBef>
                <a:spcPts val="1200"/>
              </a:spcBef>
              <a:tabLst>
                <a:tab pos="5511800" algn="l"/>
              </a:tabLst>
              <a:defRPr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Отличие</a:t>
            </a:r>
            <a:r>
              <a:rPr spc="-75" dirty="0"/>
              <a:t> </a:t>
            </a:r>
            <a:r>
              <a:rPr dirty="0" err="1"/>
              <a:t>от</a:t>
            </a:r>
            <a:r>
              <a:rPr spc="-69" dirty="0"/>
              <a:t> </a:t>
            </a:r>
            <a:r>
              <a:rPr dirty="0" err="1"/>
              <a:t>стандартных</a:t>
            </a:r>
            <a:r>
              <a:rPr spc="-75" dirty="0"/>
              <a:t> </a:t>
            </a:r>
            <a:r>
              <a:rPr dirty="0" err="1"/>
              <a:t>офисных</a:t>
            </a:r>
            <a:r>
              <a:rPr spc="-69" dirty="0"/>
              <a:t> </a:t>
            </a:r>
            <a:r>
              <a:rPr spc="-10" dirty="0" err="1"/>
              <a:t>кресел</a:t>
            </a:r>
            <a:r>
              <a:rPr lang="ru-RU" spc="-10" dirty="0"/>
              <a:t> </a:t>
            </a:r>
            <a:r>
              <a:rPr lang="ru-RU" dirty="0" smtClean="0"/>
              <a:t>–</a:t>
            </a:r>
            <a:endParaRPr lang="ru-RU" spc="-69" dirty="0"/>
          </a:p>
          <a:p>
            <a:pPr marR="5080" indent="12700">
              <a:lnSpc>
                <a:spcPct val="100400"/>
              </a:lnSpc>
              <a:spcBef>
                <a:spcPts val="1200"/>
              </a:spcBef>
              <a:tabLst>
                <a:tab pos="5511800" algn="l"/>
              </a:tabLst>
              <a:defRPr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 smtClean="0"/>
              <a:t>продуманная</a:t>
            </a:r>
            <a:r>
              <a:rPr spc="-60" dirty="0" smtClean="0"/>
              <a:t> </a:t>
            </a:r>
            <a:r>
              <a:rPr spc="-10" dirty="0" err="1"/>
              <a:t>эргономика</a:t>
            </a:r>
            <a:r>
              <a:rPr spc="-10" dirty="0"/>
              <a:t> </a:t>
            </a:r>
            <a:r>
              <a:rPr dirty="0" err="1"/>
              <a:t>для</a:t>
            </a:r>
            <a:r>
              <a:rPr spc="-55" dirty="0"/>
              <a:t> </a:t>
            </a:r>
            <a:r>
              <a:rPr dirty="0" err="1"/>
              <a:t>длительной</a:t>
            </a:r>
            <a:r>
              <a:rPr spc="-40" dirty="0"/>
              <a:t> </a:t>
            </a:r>
            <a:r>
              <a:rPr dirty="0" err="1"/>
              <a:t>работы</a:t>
            </a:r>
            <a:r>
              <a:rPr spc="-4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dirty="0" err="1"/>
              <a:t>качество</a:t>
            </a:r>
            <a:r>
              <a:rPr spc="-40" dirty="0"/>
              <a:t> </a:t>
            </a:r>
            <a:r>
              <a:rPr dirty="0" err="1"/>
              <a:t>используемых</a:t>
            </a:r>
            <a:r>
              <a:rPr spc="-40" dirty="0"/>
              <a:t> </a:t>
            </a:r>
            <a:r>
              <a:rPr spc="-10" dirty="0" err="1"/>
              <a:t>материалов</a:t>
            </a:r>
            <a:r>
              <a:rPr spc="-10" dirty="0"/>
              <a:t>.</a:t>
            </a:r>
          </a:p>
        </p:txBody>
      </p:sp>
      <p:grpSp>
        <p:nvGrpSpPr>
          <p:cNvPr id="475" name="object 6"/>
          <p:cNvGrpSpPr/>
          <p:nvPr/>
        </p:nvGrpSpPr>
        <p:grpSpPr>
          <a:xfrm>
            <a:off x="215500" y="2185526"/>
            <a:ext cx="13618407" cy="4350806"/>
            <a:chOff x="0" y="0"/>
            <a:chExt cx="13618406" cy="4350805"/>
          </a:xfrm>
        </p:grpSpPr>
        <p:pic>
          <p:nvPicPr>
            <p:cNvPr id="459" name="object 7" descr="object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2893"/>
              <a:ext cx="3532626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0" name="object 8"/>
            <p:cNvSpPr/>
            <p:nvPr/>
          </p:nvSpPr>
          <p:spPr>
            <a:xfrm>
              <a:off x="157180" y="168337"/>
              <a:ext cx="3146781" cy="2874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1" name="object 9" descr="object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7183" y="12893"/>
              <a:ext cx="3532626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2" name="object 10"/>
            <p:cNvSpPr/>
            <p:nvPr/>
          </p:nvSpPr>
          <p:spPr>
            <a:xfrm>
              <a:off x="3533922" y="168337"/>
              <a:ext cx="3146783" cy="2874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3" name="object 11" descr="object 11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3665" y="0"/>
              <a:ext cx="3535678" cy="32826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4" name="object 12"/>
            <p:cNvSpPr/>
            <p:nvPr/>
          </p:nvSpPr>
          <p:spPr>
            <a:xfrm>
              <a:off x="6910669" y="157727"/>
              <a:ext cx="3146783" cy="2895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4" y="0"/>
                  </a:moveTo>
                  <a:lnTo>
                    <a:pt x="806" y="0"/>
                  </a:lnTo>
                  <a:lnTo>
                    <a:pt x="492" y="69"/>
                  </a:lnTo>
                  <a:lnTo>
                    <a:pt x="236" y="257"/>
                  </a:lnTo>
                  <a:lnTo>
                    <a:pt x="63" y="535"/>
                  </a:lnTo>
                  <a:lnTo>
                    <a:pt x="0" y="876"/>
                  </a:lnTo>
                  <a:lnTo>
                    <a:pt x="0" y="20724"/>
                  </a:lnTo>
                  <a:lnTo>
                    <a:pt x="63" y="21065"/>
                  </a:lnTo>
                  <a:lnTo>
                    <a:pt x="236" y="21343"/>
                  </a:lnTo>
                  <a:lnTo>
                    <a:pt x="492" y="21531"/>
                  </a:lnTo>
                  <a:lnTo>
                    <a:pt x="806" y="21600"/>
                  </a:lnTo>
                  <a:lnTo>
                    <a:pt x="20794" y="21600"/>
                  </a:lnTo>
                  <a:lnTo>
                    <a:pt x="21108" y="21531"/>
                  </a:lnTo>
                  <a:lnTo>
                    <a:pt x="21364" y="21343"/>
                  </a:lnTo>
                  <a:lnTo>
                    <a:pt x="21537" y="21065"/>
                  </a:lnTo>
                  <a:lnTo>
                    <a:pt x="21600" y="20724"/>
                  </a:lnTo>
                  <a:lnTo>
                    <a:pt x="21600" y="876"/>
                  </a:lnTo>
                  <a:lnTo>
                    <a:pt x="21537" y="535"/>
                  </a:lnTo>
                  <a:lnTo>
                    <a:pt x="21364" y="257"/>
                  </a:lnTo>
                  <a:lnTo>
                    <a:pt x="21108" y="69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5" name="object 13" descr="object 13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88879" y="12893"/>
              <a:ext cx="3529528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6" name="object 14"/>
            <p:cNvSpPr/>
            <p:nvPr/>
          </p:nvSpPr>
          <p:spPr>
            <a:xfrm>
              <a:off x="10244098" y="168337"/>
              <a:ext cx="3146795" cy="2874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7" name="object 15" descr="object 1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8223" y="534377"/>
              <a:ext cx="2107806" cy="21078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8" name="object 16" descr="object 16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8628" y="584784"/>
              <a:ext cx="1380658" cy="20997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9" name="object 17" descr="object 17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20628" y="559384"/>
              <a:ext cx="1234629" cy="2159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0" name="object 18" descr="object 18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55928" y="381583"/>
              <a:ext cx="2051228" cy="24115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1" name="object 19" descr="object 19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434" y="380978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2" name="object 20" descr="object 20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434" y="423650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3" name="object 21" descr="object 21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1634" y="380978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4" name="object 22" descr="object 22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1634" y="423650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77" name="object 24"/>
          <p:cNvSpPr txBox="1"/>
          <p:nvPr/>
        </p:nvSpPr>
        <p:spPr>
          <a:xfrm>
            <a:off x="788601" y="5925851"/>
            <a:ext cx="5648962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Эргономичные</a:t>
            </a:r>
            <a:r>
              <a:rPr spc="-45" dirty="0"/>
              <a:t> </a:t>
            </a:r>
            <a:r>
              <a:rPr spc="0" dirty="0" err="1"/>
              <a:t>кресла</a:t>
            </a:r>
            <a:r>
              <a:rPr spc="-45" dirty="0"/>
              <a:t> </a:t>
            </a:r>
            <a:r>
              <a:rPr spc="0" dirty="0" err="1"/>
              <a:t>для</a:t>
            </a:r>
            <a:r>
              <a:rPr spc="-45" dirty="0"/>
              <a:t> </a:t>
            </a:r>
            <a:r>
              <a:rPr spc="-20" dirty="0" err="1"/>
              <a:t>комфортной</a:t>
            </a:r>
            <a:r>
              <a:rPr spc="-45" dirty="0"/>
              <a:t> </a:t>
            </a:r>
            <a:r>
              <a:rPr dirty="0" err="1"/>
              <a:t>работы</a:t>
            </a:r>
            <a:r>
              <a:rPr spc="-40" dirty="0"/>
              <a:t> </a:t>
            </a:r>
            <a:r>
              <a:rPr spc="0" dirty="0"/>
              <a:t>в</a:t>
            </a:r>
            <a:r>
              <a:rPr spc="-45" dirty="0"/>
              <a:t> </a:t>
            </a:r>
            <a:r>
              <a:rPr spc="0" dirty="0" err="1"/>
              <a:t>режиме</a:t>
            </a:r>
            <a:r>
              <a:rPr spc="-40" dirty="0"/>
              <a:t> </a:t>
            </a:r>
            <a:r>
              <a:rPr spc="-20" dirty="0"/>
              <a:t>24/7</a:t>
            </a:r>
          </a:p>
        </p:txBody>
      </p:sp>
      <p:sp>
        <p:nvSpPr>
          <p:cNvPr id="478" name="object 25"/>
          <p:cNvSpPr txBox="1"/>
          <p:nvPr/>
        </p:nvSpPr>
        <p:spPr>
          <a:xfrm>
            <a:off x="778160" y="6364881"/>
            <a:ext cx="464629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Различная</a:t>
            </a:r>
            <a:r>
              <a:rPr spc="-45" dirty="0"/>
              <a:t> </a:t>
            </a:r>
            <a:r>
              <a:rPr spc="-10" dirty="0" err="1"/>
              <a:t>допустимая</a:t>
            </a:r>
            <a:r>
              <a:rPr spc="-45" dirty="0"/>
              <a:t> </a:t>
            </a:r>
            <a:r>
              <a:rPr dirty="0" err="1"/>
              <a:t>нагрузка</a:t>
            </a:r>
            <a:r>
              <a:rPr spc="-45" dirty="0"/>
              <a:t> </a:t>
            </a:r>
            <a:r>
              <a:rPr dirty="0"/>
              <a:t>–</a:t>
            </a:r>
            <a:r>
              <a:rPr spc="-45" dirty="0"/>
              <a:t> </a:t>
            </a:r>
            <a:r>
              <a:rPr dirty="0" err="1"/>
              <a:t>от</a:t>
            </a:r>
            <a:r>
              <a:rPr spc="-45" dirty="0"/>
              <a:t> </a:t>
            </a:r>
            <a:r>
              <a:rPr dirty="0"/>
              <a:t>120</a:t>
            </a:r>
            <a:r>
              <a:rPr spc="-40" dirty="0"/>
              <a:t> </a:t>
            </a:r>
            <a:r>
              <a:rPr dirty="0" err="1"/>
              <a:t>до</a:t>
            </a:r>
            <a:r>
              <a:rPr spc="-45" dirty="0"/>
              <a:t> </a:t>
            </a:r>
            <a:r>
              <a:rPr dirty="0"/>
              <a:t>250</a:t>
            </a:r>
            <a:r>
              <a:rPr spc="-45" dirty="0"/>
              <a:t> </a:t>
            </a:r>
            <a:r>
              <a:rPr spc="-25" dirty="0" err="1"/>
              <a:t>кг</a:t>
            </a:r>
            <a:r>
              <a:rPr spc="-25" dirty="0"/>
              <a:t>.</a:t>
            </a:r>
          </a:p>
        </p:txBody>
      </p:sp>
      <p:sp>
        <p:nvSpPr>
          <p:cNvPr id="479" name="object 26"/>
          <p:cNvSpPr txBox="1"/>
          <p:nvPr/>
        </p:nvSpPr>
        <p:spPr>
          <a:xfrm>
            <a:off x="7153515" y="5900753"/>
            <a:ext cx="623887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Надежная</a:t>
            </a:r>
            <a:r>
              <a:rPr spc="-35" dirty="0"/>
              <a:t> </a:t>
            </a:r>
            <a:r>
              <a:rPr spc="-10" dirty="0" err="1"/>
              <a:t>металлическая</a:t>
            </a:r>
            <a:r>
              <a:rPr spc="-35" dirty="0"/>
              <a:t> </a:t>
            </a:r>
            <a:r>
              <a:rPr spc="-10" dirty="0" err="1"/>
              <a:t>конструкция</a:t>
            </a:r>
            <a:r>
              <a:rPr spc="-35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spc="-10" dirty="0" err="1"/>
              <a:t>шестиконечная</a:t>
            </a:r>
            <a:r>
              <a:rPr spc="-35" dirty="0"/>
              <a:t> </a:t>
            </a:r>
            <a:r>
              <a:rPr spc="-10" dirty="0" err="1"/>
              <a:t>крестовина</a:t>
            </a:r>
            <a:endParaRPr spc="-10" dirty="0"/>
          </a:p>
        </p:txBody>
      </p:sp>
      <p:sp>
        <p:nvSpPr>
          <p:cNvPr id="480" name="object 27"/>
          <p:cNvSpPr txBox="1"/>
          <p:nvPr/>
        </p:nvSpPr>
        <p:spPr>
          <a:xfrm>
            <a:off x="7153515" y="6336124"/>
            <a:ext cx="529907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Возможна</a:t>
            </a:r>
            <a:r>
              <a:rPr spc="-60" dirty="0"/>
              <a:t> </a:t>
            </a:r>
            <a:r>
              <a:rPr spc="-10" dirty="0" err="1"/>
              <a:t>комплектация</a:t>
            </a:r>
            <a:r>
              <a:rPr spc="-55" dirty="0"/>
              <a:t> </a:t>
            </a:r>
            <a:r>
              <a:rPr spc="-10" dirty="0" err="1"/>
              <a:t>проектов</a:t>
            </a:r>
            <a:r>
              <a:rPr spc="-60" dirty="0"/>
              <a:t> </a:t>
            </a:r>
            <a:r>
              <a:rPr dirty="0"/>
              <a:t>с</a:t>
            </a:r>
            <a:r>
              <a:rPr spc="-60" dirty="0"/>
              <a:t> </a:t>
            </a:r>
            <a:r>
              <a:rPr dirty="0" err="1"/>
              <a:t>любыми</a:t>
            </a:r>
            <a:r>
              <a:rPr spc="-65" dirty="0"/>
              <a:t> </a:t>
            </a:r>
            <a:r>
              <a:rPr spc="-10" dirty="0" err="1"/>
              <a:t>бюджетами</a:t>
            </a:r>
            <a:r>
              <a:rPr spc="-10" dirty="0"/>
              <a:t>.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72680" y="6934325"/>
            <a:ext cx="2247025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Полный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ассортимент</a:t>
            </a:r>
            <a:endParaRPr kumimoji="0" lang="ru-RU" sz="1600" b="0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/>
              <a:sym typeface="Calibri"/>
            </a:endParaRPr>
          </a:p>
        </p:txBody>
      </p:sp>
      <p:sp>
        <p:nvSpPr>
          <p:cNvPr id="30" name="Прямоугольник 29">
            <a:hlinkClick r:id="rId11"/>
          </p:cNvPr>
          <p:cNvSpPr/>
          <p:nvPr/>
        </p:nvSpPr>
        <p:spPr>
          <a:xfrm>
            <a:off x="482953" y="6979164"/>
            <a:ext cx="2037223" cy="293497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object 27"/>
          <p:cNvSpPr txBox="1"/>
          <p:nvPr/>
        </p:nvSpPr>
        <p:spPr>
          <a:xfrm>
            <a:off x="2692782" y="7029276"/>
            <a:ext cx="408269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US" sz="1200" dirty="0" smtClean="0"/>
              <a:t>&lt;&lt; </a:t>
            </a:r>
            <a:r>
              <a:rPr lang="ru-RU" sz="1200" dirty="0" err="1" smtClean="0"/>
              <a:t>Кликабельная</a:t>
            </a:r>
            <a:r>
              <a:rPr lang="ru-RU" sz="1200" dirty="0" smtClean="0"/>
              <a:t> кнопка при полноэкранном просмотре</a:t>
            </a:r>
            <a:endParaRPr sz="1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object 4"/>
          <p:cNvSpPr/>
          <p:nvPr/>
        </p:nvSpPr>
        <p:spPr>
          <a:xfrm>
            <a:off x="0" y="3348164"/>
            <a:ext cx="13867006" cy="4208337"/>
          </a:xfrm>
          <a:prstGeom prst="rect">
            <a:avLst/>
          </a:prstGeom>
          <a:solidFill>
            <a:srgbClr val="DADADA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82" name="object 3"/>
          <p:cNvSpPr/>
          <p:nvPr/>
        </p:nvSpPr>
        <p:spPr>
          <a:xfrm>
            <a:off x="0" y="-66493"/>
            <a:ext cx="13867006" cy="3414657"/>
          </a:xfrm>
          <a:prstGeom prst="rect">
            <a:avLst/>
          </a:prstGeom>
          <a:solidFill>
            <a:srgbClr val="B90606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pic>
        <p:nvPicPr>
          <p:cNvPr id="488" name="object 7" descr="object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086" y="1544358"/>
            <a:ext cx="3532627" cy="3258307"/>
          </a:xfrm>
          <a:prstGeom prst="rect">
            <a:avLst/>
          </a:prstGeom>
          <a:ln w="12700">
            <a:miter lim="400000"/>
          </a:ln>
        </p:spPr>
      </p:pic>
      <p:sp>
        <p:nvSpPr>
          <p:cNvPr id="489" name="object 8"/>
          <p:cNvSpPr/>
          <p:nvPr/>
        </p:nvSpPr>
        <p:spPr>
          <a:xfrm>
            <a:off x="1136627" y="1629263"/>
            <a:ext cx="3146781" cy="287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97" y="0"/>
                </a:moveTo>
                <a:lnTo>
                  <a:pt x="803" y="0"/>
                </a:lnTo>
                <a:lnTo>
                  <a:pt x="490" y="69"/>
                </a:lnTo>
                <a:lnTo>
                  <a:pt x="235" y="257"/>
                </a:lnTo>
                <a:lnTo>
                  <a:pt x="63" y="537"/>
                </a:lnTo>
                <a:lnTo>
                  <a:pt x="0" y="879"/>
                </a:lnTo>
                <a:lnTo>
                  <a:pt x="0" y="20721"/>
                </a:lnTo>
                <a:lnTo>
                  <a:pt x="63" y="21063"/>
                </a:lnTo>
                <a:lnTo>
                  <a:pt x="235" y="21343"/>
                </a:lnTo>
                <a:lnTo>
                  <a:pt x="490" y="21531"/>
                </a:lnTo>
                <a:lnTo>
                  <a:pt x="803" y="21600"/>
                </a:lnTo>
                <a:lnTo>
                  <a:pt x="20797" y="21600"/>
                </a:lnTo>
                <a:lnTo>
                  <a:pt x="21110" y="21531"/>
                </a:lnTo>
                <a:lnTo>
                  <a:pt x="21365" y="21343"/>
                </a:lnTo>
                <a:lnTo>
                  <a:pt x="21537" y="21063"/>
                </a:lnTo>
                <a:lnTo>
                  <a:pt x="21600" y="20721"/>
                </a:lnTo>
                <a:lnTo>
                  <a:pt x="21600" y="879"/>
                </a:lnTo>
                <a:lnTo>
                  <a:pt x="21537" y="537"/>
                </a:lnTo>
                <a:lnTo>
                  <a:pt x="21365" y="257"/>
                </a:lnTo>
                <a:lnTo>
                  <a:pt x="21110" y="69"/>
                </a:lnTo>
                <a:lnTo>
                  <a:pt x="20797" y="0"/>
                </a:lnTo>
                <a:close/>
              </a:path>
            </a:pathLst>
          </a:custGeom>
          <a:solidFill>
            <a:srgbClr val="FCFCF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90" name="object 7" descr="object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2080" y="1544358"/>
            <a:ext cx="3532626" cy="3258307"/>
          </a:xfrm>
          <a:prstGeom prst="rect">
            <a:avLst/>
          </a:prstGeom>
          <a:ln w="12700">
            <a:miter lim="400000"/>
          </a:ln>
        </p:spPr>
      </p:pic>
      <p:sp>
        <p:nvSpPr>
          <p:cNvPr id="491" name="object 8"/>
          <p:cNvSpPr/>
          <p:nvPr/>
        </p:nvSpPr>
        <p:spPr>
          <a:xfrm>
            <a:off x="5239260" y="1699802"/>
            <a:ext cx="3146781" cy="287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97" y="0"/>
                </a:moveTo>
                <a:lnTo>
                  <a:pt x="803" y="0"/>
                </a:lnTo>
                <a:lnTo>
                  <a:pt x="490" y="69"/>
                </a:lnTo>
                <a:lnTo>
                  <a:pt x="235" y="257"/>
                </a:lnTo>
                <a:lnTo>
                  <a:pt x="63" y="537"/>
                </a:lnTo>
                <a:lnTo>
                  <a:pt x="0" y="879"/>
                </a:lnTo>
                <a:lnTo>
                  <a:pt x="0" y="20721"/>
                </a:lnTo>
                <a:lnTo>
                  <a:pt x="63" y="21063"/>
                </a:lnTo>
                <a:lnTo>
                  <a:pt x="235" y="21343"/>
                </a:lnTo>
                <a:lnTo>
                  <a:pt x="490" y="21531"/>
                </a:lnTo>
                <a:lnTo>
                  <a:pt x="803" y="21600"/>
                </a:lnTo>
                <a:lnTo>
                  <a:pt x="20797" y="21600"/>
                </a:lnTo>
                <a:lnTo>
                  <a:pt x="21110" y="21531"/>
                </a:lnTo>
                <a:lnTo>
                  <a:pt x="21365" y="21343"/>
                </a:lnTo>
                <a:lnTo>
                  <a:pt x="21537" y="21063"/>
                </a:lnTo>
                <a:lnTo>
                  <a:pt x="21600" y="20721"/>
                </a:lnTo>
                <a:lnTo>
                  <a:pt x="21600" y="879"/>
                </a:lnTo>
                <a:lnTo>
                  <a:pt x="21537" y="537"/>
                </a:lnTo>
                <a:lnTo>
                  <a:pt x="21365" y="257"/>
                </a:lnTo>
                <a:lnTo>
                  <a:pt x="21110" y="69"/>
                </a:lnTo>
                <a:lnTo>
                  <a:pt x="20797" y="0"/>
                </a:lnTo>
                <a:close/>
              </a:path>
            </a:pathLst>
          </a:custGeom>
          <a:solidFill>
            <a:srgbClr val="FCFCF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92" name="object 7" descr="object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0492" y="1544358"/>
            <a:ext cx="3532626" cy="3258307"/>
          </a:xfrm>
          <a:prstGeom prst="rect">
            <a:avLst/>
          </a:prstGeom>
          <a:ln w="12700">
            <a:miter lim="400000"/>
          </a:ln>
        </p:spPr>
      </p:pic>
      <p:sp>
        <p:nvSpPr>
          <p:cNvPr id="493" name="object 8"/>
          <p:cNvSpPr/>
          <p:nvPr/>
        </p:nvSpPr>
        <p:spPr>
          <a:xfrm>
            <a:off x="9217671" y="1699802"/>
            <a:ext cx="3146781" cy="287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97" y="0"/>
                </a:moveTo>
                <a:lnTo>
                  <a:pt x="803" y="0"/>
                </a:lnTo>
                <a:lnTo>
                  <a:pt x="490" y="69"/>
                </a:lnTo>
                <a:lnTo>
                  <a:pt x="235" y="257"/>
                </a:lnTo>
                <a:lnTo>
                  <a:pt x="63" y="537"/>
                </a:lnTo>
                <a:lnTo>
                  <a:pt x="0" y="879"/>
                </a:lnTo>
                <a:lnTo>
                  <a:pt x="0" y="20721"/>
                </a:lnTo>
                <a:lnTo>
                  <a:pt x="63" y="21063"/>
                </a:lnTo>
                <a:lnTo>
                  <a:pt x="235" y="21343"/>
                </a:lnTo>
                <a:lnTo>
                  <a:pt x="490" y="21531"/>
                </a:lnTo>
                <a:lnTo>
                  <a:pt x="803" y="21600"/>
                </a:lnTo>
                <a:lnTo>
                  <a:pt x="20797" y="21600"/>
                </a:lnTo>
                <a:lnTo>
                  <a:pt x="21110" y="21531"/>
                </a:lnTo>
                <a:lnTo>
                  <a:pt x="21365" y="21343"/>
                </a:lnTo>
                <a:lnTo>
                  <a:pt x="21537" y="21063"/>
                </a:lnTo>
                <a:lnTo>
                  <a:pt x="21600" y="20721"/>
                </a:lnTo>
                <a:lnTo>
                  <a:pt x="21600" y="879"/>
                </a:lnTo>
                <a:lnTo>
                  <a:pt x="21537" y="537"/>
                </a:lnTo>
                <a:lnTo>
                  <a:pt x="21365" y="257"/>
                </a:lnTo>
                <a:lnTo>
                  <a:pt x="21110" y="69"/>
                </a:lnTo>
                <a:lnTo>
                  <a:pt x="20797" y="0"/>
                </a:lnTo>
                <a:close/>
              </a:path>
            </a:pathLst>
          </a:custGeom>
          <a:solidFill>
            <a:srgbClr val="FCFCF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94" name="object 11"/>
          <p:cNvSpPr txBox="1">
            <a:spLocks noGrp="1"/>
          </p:cNvSpPr>
          <p:nvPr>
            <p:ph type="title"/>
          </p:nvPr>
        </p:nvSpPr>
        <p:spPr>
          <a:xfrm>
            <a:off x="1235861" y="567384"/>
            <a:ext cx="8873492" cy="68389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100">
                <a:solidFill>
                  <a:srgbClr val="FFFFFF"/>
                </a:solidFill>
              </a:defRPr>
            </a:pPr>
            <a:r>
              <a:rPr dirty="0"/>
              <a:t>ШКАФЫ</a:t>
            </a:r>
            <a:r>
              <a:rPr spc="-100" dirty="0"/>
              <a:t> </a:t>
            </a:r>
            <a:r>
              <a:rPr dirty="0"/>
              <a:t>И</a:t>
            </a:r>
            <a:r>
              <a:rPr spc="-100" dirty="0"/>
              <a:t> ТУМБЫ</a:t>
            </a:r>
          </a:p>
          <a:p>
            <a:pPr indent="12700">
              <a:defRPr sz="2100">
                <a:solidFill>
                  <a:srgbClr val="FFFFFF"/>
                </a:solidFill>
              </a:defRPr>
            </a:pPr>
            <a:r>
              <a:rPr dirty="0"/>
              <a:t>ДЛЯ </a:t>
            </a:r>
            <a:r>
              <a:rPr spc="-100" dirty="0"/>
              <a:t>РАЗМЕЩЕНИЯ ТЕЛЕКОММУНИКАЦИОННОГО</a:t>
            </a:r>
            <a:r>
              <a:rPr dirty="0"/>
              <a:t> </a:t>
            </a:r>
            <a:r>
              <a:rPr spc="-100" dirty="0" smtClean="0"/>
              <a:t>ОБОРУДОВАНИЯ</a:t>
            </a:r>
            <a:endParaRPr spc="-100" dirty="0"/>
          </a:p>
        </p:txBody>
      </p:sp>
      <p:sp>
        <p:nvSpPr>
          <p:cNvPr id="502" name="object 20"/>
          <p:cNvSpPr txBox="1"/>
          <p:nvPr/>
        </p:nvSpPr>
        <p:spPr>
          <a:xfrm>
            <a:off x="5600994" y="6923876"/>
            <a:ext cx="238569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Аналоги</a:t>
            </a:r>
            <a:r>
              <a:rPr spc="85" dirty="0"/>
              <a:t> </a:t>
            </a:r>
            <a:r>
              <a:rPr dirty="0" err="1"/>
              <a:t>брендов</a:t>
            </a:r>
            <a:r>
              <a:rPr spc="90" dirty="0"/>
              <a:t> </a:t>
            </a:r>
            <a:r>
              <a:rPr dirty="0" err="1"/>
              <a:t>Rittal</a:t>
            </a:r>
            <a:r>
              <a:rPr spc="90" dirty="0"/>
              <a:t> </a:t>
            </a:r>
            <a:r>
              <a:rPr dirty="0"/>
              <a:t>и</a:t>
            </a:r>
            <a:r>
              <a:rPr spc="90" dirty="0"/>
              <a:t> </a:t>
            </a:r>
            <a:r>
              <a:rPr spc="-10" dirty="0" err="1"/>
              <a:t>Schroff</a:t>
            </a:r>
            <a:endParaRPr spc="-10" dirty="0"/>
          </a:p>
        </p:txBody>
      </p:sp>
      <p:pic>
        <p:nvPicPr>
          <p:cNvPr id="503" name="object 23" descr="object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1855" y="5414090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4" name="object 24" descr="object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1855" y="5895579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5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1855" y="6784370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6" name="6.png" descr="6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3778" y="1792422"/>
            <a:ext cx="2656877" cy="25215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7" name="7.png" descr="7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186" y="1847706"/>
            <a:ext cx="3522068" cy="214233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509" name="object 31"/>
          <p:cNvSpPr txBox="1"/>
          <p:nvPr/>
        </p:nvSpPr>
        <p:spPr>
          <a:xfrm>
            <a:off x="1277356" y="4701746"/>
            <a:ext cx="2675534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74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Универсальная</a:t>
            </a:r>
            <a:r>
              <a:rPr spc="68" dirty="0"/>
              <a:t> </a:t>
            </a:r>
            <a:r>
              <a:rPr dirty="0" err="1"/>
              <a:t>тумба</a:t>
            </a:r>
            <a:endParaRPr dirty="0"/>
          </a:p>
        </p:txBody>
      </p:sp>
      <p:sp>
        <p:nvSpPr>
          <p:cNvPr id="510" name="object 32"/>
          <p:cNvSpPr txBox="1"/>
          <p:nvPr/>
        </p:nvSpPr>
        <p:spPr>
          <a:xfrm>
            <a:off x="5293934" y="4723449"/>
            <a:ext cx="2468941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84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Линейные</a:t>
            </a:r>
            <a:r>
              <a:rPr spc="47" dirty="0"/>
              <a:t> </a:t>
            </a:r>
            <a:r>
              <a:rPr dirty="0" err="1"/>
              <a:t>шкафы</a:t>
            </a:r>
            <a:endParaRPr dirty="0"/>
          </a:p>
        </p:txBody>
      </p:sp>
      <p:sp>
        <p:nvSpPr>
          <p:cNvPr id="511" name="object 33"/>
          <p:cNvSpPr txBox="1"/>
          <p:nvPr/>
        </p:nvSpPr>
        <p:spPr>
          <a:xfrm>
            <a:off x="9267354" y="4751396"/>
            <a:ext cx="3885451" cy="467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55243" marR="5080" indent="-43177">
              <a:lnSpc>
                <a:spcPts val="1800"/>
              </a:lnSpc>
              <a:defRPr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Телекоммуникационная</a:t>
            </a:r>
            <a:r>
              <a:rPr spc="412" dirty="0"/>
              <a:t>  </a:t>
            </a:r>
            <a:r>
              <a:rPr spc="60" dirty="0" err="1"/>
              <a:t>тумба</a:t>
            </a:r>
            <a:r>
              <a:rPr spc="60" dirty="0"/>
              <a:t> </a:t>
            </a:r>
            <a:r>
              <a:rPr dirty="0"/>
              <a:t>с</a:t>
            </a:r>
            <a:r>
              <a:rPr spc="613" dirty="0"/>
              <a:t> </a:t>
            </a:r>
            <a:r>
              <a:rPr dirty="0" err="1"/>
              <a:t>электромагнитным</a:t>
            </a:r>
            <a:r>
              <a:rPr spc="613" dirty="0"/>
              <a:t> </a:t>
            </a:r>
            <a:r>
              <a:rPr spc="-15" dirty="0" err="1"/>
              <a:t>замком</a:t>
            </a:r>
            <a:endParaRPr spc="-15" dirty="0"/>
          </a:p>
        </p:txBody>
      </p:sp>
      <p:sp>
        <p:nvSpPr>
          <p:cNvPr id="512" name="object 13"/>
          <p:cNvSpPr txBox="1"/>
          <p:nvPr/>
        </p:nvSpPr>
        <p:spPr>
          <a:xfrm>
            <a:off x="1595047" y="5308351"/>
            <a:ext cx="2599057" cy="760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Различные</a:t>
            </a:r>
            <a:r>
              <a:rPr spc="165" dirty="0"/>
              <a:t> </a:t>
            </a:r>
            <a:r>
              <a:rPr dirty="0" err="1"/>
              <a:t>варианты</a:t>
            </a:r>
            <a:r>
              <a:rPr spc="160" dirty="0"/>
              <a:t> </a:t>
            </a:r>
            <a:r>
              <a:rPr spc="-10" dirty="0" err="1"/>
              <a:t>наполнения</a:t>
            </a:r>
            <a:r>
              <a:rPr spc="-10" dirty="0"/>
              <a:t>: </a:t>
            </a:r>
            <a:r>
              <a:rPr dirty="0" err="1"/>
              <a:t>адаптеры</a:t>
            </a:r>
            <a:r>
              <a:rPr spc="70" dirty="0"/>
              <a:t> </a:t>
            </a:r>
            <a:r>
              <a:rPr dirty="0" err="1"/>
              <a:t>под</a:t>
            </a:r>
            <a:r>
              <a:rPr spc="75" dirty="0"/>
              <a:t> </a:t>
            </a:r>
            <a:r>
              <a:rPr spc="-10" dirty="0" err="1"/>
              <a:t>установку</a:t>
            </a:r>
            <a:r>
              <a:rPr spc="-10" dirty="0"/>
              <a:t> </a:t>
            </a:r>
            <a:r>
              <a:rPr dirty="0" err="1"/>
              <a:t>оборудования</a:t>
            </a:r>
            <a:r>
              <a:rPr spc="160" dirty="0"/>
              <a:t> </a:t>
            </a:r>
            <a:r>
              <a:rPr spc="-10" dirty="0"/>
              <a:t>19</a:t>
            </a:r>
            <a:r>
              <a:rPr spc="-10" dirty="0" smtClean="0"/>
              <a:t>``</a:t>
            </a:r>
            <a:r>
              <a:rPr lang="ru-RU" spc="-10" dirty="0" smtClean="0"/>
              <a:t>, </a:t>
            </a:r>
            <a:r>
              <a:rPr dirty="0" err="1" smtClean="0"/>
              <a:t>ящики</a:t>
            </a:r>
            <a:r>
              <a:rPr dirty="0"/>
              <a:t>,</a:t>
            </a:r>
            <a:r>
              <a:rPr spc="104" dirty="0"/>
              <a:t> </a:t>
            </a:r>
            <a:r>
              <a:rPr dirty="0" err="1"/>
              <a:t>полки</a:t>
            </a:r>
            <a:r>
              <a:rPr dirty="0"/>
              <a:t>,</a:t>
            </a:r>
            <a:r>
              <a:rPr spc="104" dirty="0"/>
              <a:t> </a:t>
            </a:r>
            <a:r>
              <a:rPr spc="-10" dirty="0" err="1"/>
              <a:t>аудиосистемы</a:t>
            </a:r>
            <a:r>
              <a:rPr spc="-10" dirty="0"/>
              <a:t>.</a:t>
            </a:r>
          </a:p>
        </p:txBody>
      </p:sp>
      <p:sp>
        <p:nvSpPr>
          <p:cNvPr id="513" name="object 13"/>
          <p:cNvSpPr txBox="1"/>
          <p:nvPr/>
        </p:nvSpPr>
        <p:spPr>
          <a:xfrm>
            <a:off x="1587870" y="6261343"/>
            <a:ext cx="2599057" cy="361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Высокая</a:t>
            </a:r>
            <a:r>
              <a:rPr spc="155" dirty="0"/>
              <a:t> </a:t>
            </a:r>
            <a:r>
              <a:rPr spc="-10" dirty="0" err="1"/>
              <a:t>степень</a:t>
            </a:r>
            <a:r>
              <a:rPr spc="-10" dirty="0"/>
              <a:t> </a:t>
            </a:r>
            <a:r>
              <a:rPr dirty="0" err="1"/>
              <a:t>герметизации</a:t>
            </a:r>
            <a:r>
              <a:rPr spc="185" dirty="0"/>
              <a:t> </a:t>
            </a:r>
            <a:r>
              <a:rPr spc="-10" dirty="0" err="1"/>
              <a:t>корпуса</a:t>
            </a:r>
            <a:r>
              <a:rPr spc="-10" dirty="0"/>
              <a:t> </a:t>
            </a:r>
            <a:r>
              <a:rPr dirty="0"/>
              <a:t>(</a:t>
            </a:r>
            <a:r>
              <a:rPr dirty="0" err="1"/>
              <a:t>технология</a:t>
            </a:r>
            <a:r>
              <a:rPr spc="125" dirty="0"/>
              <a:t> </a:t>
            </a:r>
            <a:r>
              <a:rPr spc="-10" dirty="0"/>
              <a:t>«</a:t>
            </a:r>
            <a:r>
              <a:rPr spc="-10" dirty="0" err="1"/>
              <a:t>gasketing</a:t>
            </a:r>
            <a:r>
              <a:rPr spc="-10" dirty="0"/>
              <a:t>»)</a:t>
            </a:r>
          </a:p>
        </p:txBody>
      </p:sp>
      <p:sp>
        <p:nvSpPr>
          <p:cNvPr id="514" name="object 13"/>
          <p:cNvSpPr txBox="1"/>
          <p:nvPr/>
        </p:nvSpPr>
        <p:spPr>
          <a:xfrm>
            <a:off x="5600993" y="5324315"/>
            <a:ext cx="2981443" cy="57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Разборный</a:t>
            </a:r>
            <a:r>
              <a:rPr spc="140" dirty="0"/>
              <a:t> </a:t>
            </a:r>
            <a:r>
              <a:rPr dirty="0" err="1"/>
              <a:t>каркас</a:t>
            </a:r>
            <a:r>
              <a:rPr dirty="0"/>
              <a:t>,</a:t>
            </a:r>
            <a:r>
              <a:rPr spc="145" dirty="0"/>
              <a:t> </a:t>
            </a:r>
            <a:r>
              <a:rPr dirty="0" err="1"/>
              <a:t>состоящий</a:t>
            </a:r>
            <a:r>
              <a:rPr spc="135" dirty="0"/>
              <a:t> </a:t>
            </a:r>
            <a:r>
              <a:rPr spc="-25" dirty="0" err="1"/>
              <a:t>из</a:t>
            </a:r>
            <a:r>
              <a:rPr spc="-25" dirty="0"/>
              <a:t> </a:t>
            </a:r>
            <a:r>
              <a:rPr dirty="0" err="1"/>
              <a:t>биметаллического</a:t>
            </a:r>
            <a:r>
              <a:rPr spc="240" dirty="0"/>
              <a:t> </a:t>
            </a:r>
            <a:r>
              <a:rPr spc="-10" dirty="0" err="1" smtClean="0"/>
              <a:t>профиля</a:t>
            </a:r>
            <a:r>
              <a:rPr lang="ru-RU" spc="-10" dirty="0"/>
              <a:t> </a:t>
            </a:r>
            <a:r>
              <a:rPr dirty="0" smtClean="0"/>
              <a:t>с</a:t>
            </a:r>
            <a:r>
              <a:rPr spc="100" dirty="0" smtClean="0"/>
              <a:t> </a:t>
            </a:r>
            <a:r>
              <a:rPr dirty="0" err="1"/>
              <a:t>порошковым</a:t>
            </a:r>
            <a:r>
              <a:rPr spc="100" dirty="0"/>
              <a:t> </a:t>
            </a:r>
            <a:r>
              <a:rPr spc="-10" dirty="0" err="1"/>
              <a:t>покрытием</a:t>
            </a:r>
            <a:r>
              <a:rPr spc="-10" dirty="0"/>
              <a:t>.</a:t>
            </a:r>
          </a:p>
        </p:txBody>
      </p:sp>
      <p:sp>
        <p:nvSpPr>
          <p:cNvPr id="515" name="object 13"/>
          <p:cNvSpPr txBox="1"/>
          <p:nvPr/>
        </p:nvSpPr>
        <p:spPr>
          <a:xfrm>
            <a:off x="5579793" y="5976149"/>
            <a:ext cx="300264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400">
              <a:spcBef>
                <a:spcPts val="500"/>
              </a:spcBef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Помимо</a:t>
            </a:r>
            <a:r>
              <a:rPr spc="125" dirty="0"/>
              <a:t> </a:t>
            </a:r>
            <a:r>
              <a:rPr dirty="0" err="1"/>
              <a:t>стандартной</a:t>
            </a:r>
            <a:r>
              <a:rPr spc="130" dirty="0"/>
              <a:t> </a:t>
            </a:r>
            <a:r>
              <a:rPr spc="-10" dirty="0" err="1"/>
              <a:t>линейки</a:t>
            </a:r>
            <a:r>
              <a:rPr spc="-10" dirty="0"/>
              <a:t>,</a:t>
            </a:r>
          </a:p>
          <a:p>
            <a:pPr indent="25400"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возможно</a:t>
            </a:r>
            <a:r>
              <a:rPr spc="100" dirty="0"/>
              <a:t> </a:t>
            </a:r>
            <a:r>
              <a:rPr dirty="0" err="1"/>
              <a:t>изготовление</a:t>
            </a:r>
            <a:r>
              <a:rPr spc="90" dirty="0"/>
              <a:t> </a:t>
            </a:r>
            <a:r>
              <a:rPr dirty="0" err="1"/>
              <a:t>по</a:t>
            </a:r>
            <a:r>
              <a:rPr spc="70" dirty="0"/>
              <a:t> </a:t>
            </a:r>
            <a:r>
              <a:rPr dirty="0"/>
              <a:t>ТЗ</a:t>
            </a:r>
            <a:r>
              <a:rPr spc="100" dirty="0"/>
              <a:t> </a:t>
            </a:r>
            <a:r>
              <a:rPr spc="-10" dirty="0" err="1"/>
              <a:t>заказчика</a:t>
            </a:r>
            <a:r>
              <a:rPr spc="-10" dirty="0"/>
              <a:t>.</a:t>
            </a:r>
          </a:p>
        </p:txBody>
      </p:sp>
      <p:sp>
        <p:nvSpPr>
          <p:cNvPr id="516" name="object 13"/>
          <p:cNvSpPr txBox="1"/>
          <p:nvPr/>
        </p:nvSpPr>
        <p:spPr>
          <a:xfrm>
            <a:off x="5579792" y="6525743"/>
            <a:ext cx="300264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400">
              <a:spcBef>
                <a:spcPts val="500"/>
              </a:spcBef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Уровень</a:t>
            </a:r>
            <a:r>
              <a:rPr spc="110" dirty="0"/>
              <a:t> </a:t>
            </a:r>
            <a:r>
              <a:rPr dirty="0" err="1"/>
              <a:t>пылевлагозащиты</a:t>
            </a:r>
            <a:r>
              <a:rPr spc="104" dirty="0"/>
              <a:t> </a:t>
            </a:r>
            <a:r>
              <a:rPr dirty="0"/>
              <a:t>-</a:t>
            </a:r>
            <a:r>
              <a:rPr spc="110" dirty="0"/>
              <a:t> </a:t>
            </a:r>
            <a:r>
              <a:rPr spc="-20" dirty="0"/>
              <a:t>IP54</a:t>
            </a:r>
          </a:p>
        </p:txBody>
      </p:sp>
      <p:sp>
        <p:nvSpPr>
          <p:cNvPr id="517" name="object 30"/>
          <p:cNvSpPr txBox="1"/>
          <p:nvPr/>
        </p:nvSpPr>
        <p:spPr>
          <a:xfrm>
            <a:off x="9582598" y="5869096"/>
            <a:ext cx="3679205" cy="728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Контроль</a:t>
            </a:r>
            <a:r>
              <a:rPr spc="95" dirty="0"/>
              <a:t> </a:t>
            </a:r>
            <a:r>
              <a:rPr dirty="0" err="1"/>
              <a:t>данных</a:t>
            </a:r>
            <a:r>
              <a:rPr spc="104" dirty="0"/>
              <a:t> </a:t>
            </a:r>
            <a:r>
              <a:rPr dirty="0" err="1"/>
              <a:t>доступа</a:t>
            </a:r>
            <a:r>
              <a:rPr spc="100" dirty="0"/>
              <a:t> </a:t>
            </a:r>
            <a:r>
              <a:rPr dirty="0"/>
              <a:t>к</a:t>
            </a:r>
            <a:r>
              <a:rPr spc="104" dirty="0"/>
              <a:t> </a:t>
            </a:r>
            <a:r>
              <a:rPr spc="-10" dirty="0" err="1"/>
              <a:t>оборудованию</a:t>
            </a:r>
            <a:r>
              <a:rPr spc="-10" dirty="0"/>
              <a:t> </a:t>
            </a:r>
            <a:r>
              <a:rPr dirty="0" err="1"/>
              <a:t>тумбы</a:t>
            </a:r>
            <a:r>
              <a:rPr spc="90" dirty="0"/>
              <a:t> </a:t>
            </a:r>
            <a:r>
              <a:rPr dirty="0" err="1"/>
              <a:t>через</a:t>
            </a:r>
            <a:r>
              <a:rPr spc="95" dirty="0"/>
              <a:t> </a:t>
            </a:r>
            <a:r>
              <a:rPr dirty="0" err="1"/>
              <a:t>запись</a:t>
            </a:r>
            <a:r>
              <a:rPr spc="95" dirty="0"/>
              <a:t> </a:t>
            </a:r>
            <a:r>
              <a:rPr dirty="0" err="1"/>
              <a:t>данных</a:t>
            </a:r>
            <a:r>
              <a:rPr spc="100" dirty="0"/>
              <a:t> </a:t>
            </a:r>
            <a:r>
              <a:rPr dirty="0"/>
              <a:t>о</a:t>
            </a:r>
            <a:r>
              <a:rPr spc="95" dirty="0"/>
              <a:t> </a:t>
            </a:r>
            <a:r>
              <a:rPr spc="-10" dirty="0" err="1"/>
              <a:t>времени</a:t>
            </a:r>
            <a:r>
              <a:rPr spc="-10" dirty="0"/>
              <a:t> </a:t>
            </a:r>
            <a:r>
              <a:rPr dirty="0" err="1"/>
              <a:t>открытия</a:t>
            </a:r>
            <a:r>
              <a:rPr spc="95" dirty="0"/>
              <a:t> </a:t>
            </a:r>
            <a:r>
              <a:rPr dirty="0" err="1"/>
              <a:t>тумбы</a:t>
            </a:r>
            <a:r>
              <a:rPr spc="95" dirty="0"/>
              <a:t> </a:t>
            </a:r>
            <a:r>
              <a:rPr dirty="0"/>
              <a:t>и</a:t>
            </a:r>
            <a:r>
              <a:rPr spc="95" dirty="0"/>
              <a:t> </a:t>
            </a:r>
            <a:r>
              <a:rPr dirty="0" err="1"/>
              <a:t>данных</a:t>
            </a:r>
            <a:r>
              <a:rPr spc="100" dirty="0"/>
              <a:t> </a:t>
            </a:r>
            <a:r>
              <a:rPr spc="-10" dirty="0" err="1"/>
              <a:t>сотрудника</a:t>
            </a:r>
            <a:r>
              <a:rPr spc="-10" dirty="0"/>
              <a:t>, </a:t>
            </a:r>
            <a:r>
              <a:rPr dirty="0" err="1"/>
              <a:t>осуществившего</a:t>
            </a:r>
            <a:r>
              <a:rPr spc="265" dirty="0"/>
              <a:t> </a:t>
            </a:r>
            <a:r>
              <a:rPr spc="-10" dirty="0" err="1"/>
              <a:t>доступ</a:t>
            </a:r>
            <a:endParaRPr spc="-10" dirty="0"/>
          </a:p>
        </p:txBody>
      </p:sp>
      <p:sp>
        <p:nvSpPr>
          <p:cNvPr id="518" name="object 30"/>
          <p:cNvSpPr txBox="1"/>
          <p:nvPr/>
        </p:nvSpPr>
        <p:spPr>
          <a:xfrm>
            <a:off x="9582598" y="5340379"/>
            <a:ext cx="3237866" cy="361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Оперативный</a:t>
            </a:r>
            <a:r>
              <a:rPr spc="120" dirty="0"/>
              <a:t> </a:t>
            </a:r>
            <a:r>
              <a:rPr dirty="0" err="1"/>
              <a:t>доступ</a:t>
            </a:r>
            <a:r>
              <a:rPr spc="120" dirty="0"/>
              <a:t> </a:t>
            </a:r>
            <a:r>
              <a:rPr dirty="0" err="1"/>
              <a:t>при</a:t>
            </a:r>
            <a:r>
              <a:rPr spc="125" dirty="0"/>
              <a:t> </a:t>
            </a:r>
            <a:r>
              <a:rPr spc="-10" dirty="0" err="1"/>
              <a:t>помощи</a:t>
            </a:r>
            <a:r>
              <a:rPr spc="-10" dirty="0"/>
              <a:t> </a:t>
            </a:r>
            <a:r>
              <a:rPr dirty="0" err="1"/>
              <a:t>электромагнитного</a:t>
            </a:r>
            <a:r>
              <a:rPr spc="165" dirty="0"/>
              <a:t> </a:t>
            </a:r>
            <a:r>
              <a:rPr dirty="0" err="1"/>
              <a:t>ключа</a:t>
            </a:r>
            <a:r>
              <a:rPr spc="170" dirty="0"/>
              <a:t> </a:t>
            </a:r>
            <a:r>
              <a:rPr spc="-10" dirty="0"/>
              <a:t>(</a:t>
            </a:r>
            <a:r>
              <a:rPr spc="-10" dirty="0" err="1"/>
              <a:t>карточки</a:t>
            </a:r>
            <a:endParaRPr spc="-10" dirty="0"/>
          </a:p>
        </p:txBody>
      </p:sp>
      <p:sp>
        <p:nvSpPr>
          <p:cNvPr id="519" name="object 30"/>
          <p:cNvSpPr txBox="1"/>
          <p:nvPr/>
        </p:nvSpPr>
        <p:spPr>
          <a:xfrm>
            <a:off x="9573521" y="6757622"/>
            <a:ext cx="352793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Различные</a:t>
            </a:r>
            <a:r>
              <a:rPr spc="165" dirty="0"/>
              <a:t> </a:t>
            </a:r>
            <a:r>
              <a:rPr dirty="0" err="1"/>
              <a:t>варианты</a:t>
            </a:r>
            <a:r>
              <a:rPr spc="160" dirty="0"/>
              <a:t> </a:t>
            </a:r>
            <a:r>
              <a:rPr dirty="0" err="1"/>
              <a:t>исполнения</a:t>
            </a:r>
            <a:r>
              <a:rPr spc="155" dirty="0"/>
              <a:t> </a:t>
            </a:r>
            <a:r>
              <a:rPr spc="-10" dirty="0" err="1"/>
              <a:t>дверей</a:t>
            </a:r>
            <a:endParaRPr spc="-10" dirty="0"/>
          </a:p>
        </p:txBody>
      </p:sp>
      <p:pic>
        <p:nvPicPr>
          <p:cNvPr id="520" name="5.png" descr="5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9790" y="1743762"/>
            <a:ext cx="2574030" cy="2742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822" y="5325117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6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121" y="5399822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7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9346" y="6576056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8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799" y="6021828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9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799" y="6983691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821" y="6286900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51" name="Скругленный прямоугольник 50"/>
          <p:cNvSpPr/>
          <p:nvPr/>
        </p:nvSpPr>
        <p:spPr>
          <a:xfrm>
            <a:off x="1277356" y="7115361"/>
            <a:ext cx="1256422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Подробнее</a:t>
            </a:r>
            <a:endParaRPr kumimoji="0" lang="ru-RU" sz="1600" b="0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/>
              <a:sym typeface="Calibri"/>
            </a:endParaRPr>
          </a:p>
        </p:txBody>
      </p:sp>
      <p:sp>
        <p:nvSpPr>
          <p:cNvPr id="52" name="Прямоугольник 51">
            <a:hlinkClick r:id="rId8"/>
          </p:cNvPr>
          <p:cNvSpPr/>
          <p:nvPr/>
        </p:nvSpPr>
        <p:spPr>
          <a:xfrm>
            <a:off x="1349520" y="7155896"/>
            <a:ext cx="1112094" cy="293497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object 27"/>
          <p:cNvSpPr txBox="1"/>
          <p:nvPr/>
        </p:nvSpPr>
        <p:spPr>
          <a:xfrm>
            <a:off x="2605942" y="7239602"/>
            <a:ext cx="408269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US" sz="1200" dirty="0" smtClean="0"/>
              <a:t>&lt;&lt; </a:t>
            </a:r>
            <a:r>
              <a:rPr lang="ru-RU" sz="1200" dirty="0" err="1" smtClean="0"/>
              <a:t>Кликабельная</a:t>
            </a:r>
            <a:r>
              <a:rPr lang="ru-RU" sz="1200" dirty="0" smtClean="0"/>
              <a:t> кнопка при полноэкранном просмотре</a:t>
            </a:r>
            <a:endParaRPr sz="1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object 4"/>
          <p:cNvSpPr/>
          <p:nvPr/>
        </p:nvSpPr>
        <p:spPr>
          <a:xfrm>
            <a:off x="-15866" y="3348164"/>
            <a:ext cx="13884266" cy="4208337"/>
          </a:xfrm>
          <a:prstGeom prst="rect">
            <a:avLst/>
          </a:prstGeom>
          <a:solidFill>
            <a:srgbClr val="DADADA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82" name="object 3"/>
          <p:cNvSpPr/>
          <p:nvPr/>
        </p:nvSpPr>
        <p:spPr>
          <a:xfrm>
            <a:off x="0" y="-66493"/>
            <a:ext cx="13867006" cy="3414657"/>
          </a:xfrm>
          <a:prstGeom prst="rect">
            <a:avLst/>
          </a:prstGeom>
          <a:solidFill>
            <a:srgbClr val="B90606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94" name="object 11"/>
          <p:cNvSpPr txBox="1">
            <a:spLocks noGrp="1"/>
          </p:cNvSpPr>
          <p:nvPr>
            <p:ph type="title"/>
          </p:nvPr>
        </p:nvSpPr>
        <p:spPr>
          <a:xfrm>
            <a:off x="344179" y="655906"/>
            <a:ext cx="8873492" cy="416462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100">
                <a:solidFill>
                  <a:srgbClr val="FFFFFF"/>
                </a:solidFill>
              </a:defRPr>
            </a:pPr>
            <a:r>
              <a:rPr dirty="0" smtClean="0"/>
              <a:t>ШКАФЫ</a:t>
            </a:r>
            <a:r>
              <a:rPr lang="ru-RU" spc="-100" dirty="0"/>
              <a:t> </a:t>
            </a:r>
            <a:r>
              <a:rPr lang="ru-RU" dirty="0" smtClean="0"/>
              <a:t>РАЗЛИЧНОГО НАЗНАЧЕНИЯ</a:t>
            </a:r>
            <a:endParaRPr spc="-100" dirty="0"/>
          </a:p>
        </p:txBody>
      </p:sp>
      <p:pic>
        <p:nvPicPr>
          <p:cNvPr id="503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9875" y="4614326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4" name="object 24" descr="object 2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795" y="4629922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5" name="object 25" descr="object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6589" y="5579388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509" name="object 31"/>
          <p:cNvSpPr txBox="1"/>
          <p:nvPr/>
        </p:nvSpPr>
        <p:spPr>
          <a:xfrm>
            <a:off x="999509" y="4131842"/>
            <a:ext cx="189870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74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 smtClean="0"/>
              <a:t>Шкаф одежный</a:t>
            </a:r>
            <a:endParaRPr dirty="0"/>
          </a:p>
        </p:txBody>
      </p:sp>
      <p:sp>
        <p:nvSpPr>
          <p:cNvPr id="510" name="object 32"/>
          <p:cNvSpPr txBox="1"/>
          <p:nvPr/>
        </p:nvSpPr>
        <p:spPr>
          <a:xfrm>
            <a:off x="4383315" y="4091538"/>
            <a:ext cx="19059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84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Ш</a:t>
            </a:r>
            <a:r>
              <a:rPr dirty="0" err="1" smtClean="0"/>
              <a:t>каф</a:t>
            </a:r>
            <a:r>
              <a:rPr lang="ru-RU" dirty="0" smtClean="0"/>
              <a:t> архивный</a:t>
            </a:r>
            <a:endParaRPr dirty="0"/>
          </a:p>
        </p:txBody>
      </p:sp>
      <p:sp>
        <p:nvSpPr>
          <p:cNvPr id="511" name="object 33"/>
          <p:cNvSpPr txBox="1"/>
          <p:nvPr/>
        </p:nvSpPr>
        <p:spPr>
          <a:xfrm>
            <a:off x="7377710" y="4160776"/>
            <a:ext cx="2786629" cy="230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55243" marR="5080" indent="-43177">
              <a:lnSpc>
                <a:spcPts val="1800"/>
              </a:lnSpc>
              <a:defRPr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 smtClean="0"/>
              <a:t>Шкаф инструментальный</a:t>
            </a:r>
            <a:endParaRPr spc="-15" dirty="0"/>
          </a:p>
        </p:txBody>
      </p:sp>
      <p:sp>
        <p:nvSpPr>
          <p:cNvPr id="512" name="object 13"/>
          <p:cNvSpPr txBox="1"/>
          <p:nvPr/>
        </p:nvSpPr>
        <p:spPr>
          <a:xfrm>
            <a:off x="587781" y="4631508"/>
            <a:ext cx="2882805" cy="2091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Предназначен для хранения сменной одежды для одного или двух человек, предусмотрены вентиляционные </a:t>
            </a:r>
            <a:r>
              <a:rPr lang="ru-RU" sz="1200" dirty="0" smtClean="0">
                <a:sym typeface="Roboto"/>
              </a:rPr>
              <a:t>отверстия.</a:t>
            </a:r>
          </a:p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smtClean="0">
                <a:sym typeface="Roboto"/>
              </a:rPr>
              <a:t>Две </a:t>
            </a:r>
            <a:r>
              <a:rPr lang="ru-RU" sz="1200" dirty="0">
                <a:sym typeface="Roboto"/>
              </a:rPr>
              <a:t>двери запираются на замки, возможно распашное открывание или в одну сторону. </a:t>
            </a:r>
            <a:endParaRPr lang="ru-RU" sz="1200" dirty="0" smtClean="0">
              <a:sym typeface="Roboto"/>
            </a:endParaRPr>
          </a:p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smtClean="0">
                <a:sym typeface="Roboto"/>
              </a:rPr>
              <a:t>Дополнительно </a:t>
            </a:r>
            <a:r>
              <a:rPr lang="ru-RU" sz="1200" dirty="0">
                <a:sym typeface="Roboto"/>
              </a:rPr>
              <a:t>шкаф комплектуется нижней полкой, подставкой, скамейкой</a:t>
            </a:r>
            <a:endParaRPr spc="-10" dirty="0"/>
          </a:p>
        </p:txBody>
      </p:sp>
      <p:sp>
        <p:nvSpPr>
          <p:cNvPr id="514" name="object 13"/>
          <p:cNvSpPr txBox="1"/>
          <p:nvPr/>
        </p:nvSpPr>
        <p:spPr>
          <a:xfrm>
            <a:off x="3955681" y="4624552"/>
            <a:ext cx="3394556" cy="2852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smtClean="0">
                <a:sym typeface="Roboto"/>
              </a:rPr>
              <a:t>Предназначен </a:t>
            </a:r>
            <a:r>
              <a:rPr lang="ru-RU" sz="1200" dirty="0">
                <a:sym typeface="Roboto"/>
              </a:rPr>
              <a:t>для упорядоченного хранения документов, бухгалтерских папок, архивов, офисной бумаги и канцелярских принадлежностей. </a:t>
            </a:r>
            <a:endParaRPr lang="ru-RU" sz="1200" dirty="0" smtClean="0">
              <a:sym typeface="Roboto"/>
            </a:endParaRP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smtClean="0">
                <a:sym typeface="Roboto"/>
              </a:rPr>
              <a:t>Внутри </a:t>
            </a:r>
            <a:r>
              <a:rPr lang="ru-RU" sz="1200" dirty="0">
                <a:sym typeface="Roboto"/>
              </a:rPr>
              <a:t>одно отделение с </a:t>
            </a:r>
            <a:r>
              <a:rPr lang="ru-RU" sz="1200" dirty="0" smtClean="0">
                <a:sym typeface="Roboto"/>
              </a:rPr>
              <a:t>переставными полками.</a:t>
            </a: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smtClean="0">
                <a:sym typeface="Roboto"/>
              </a:rPr>
              <a:t>Распашные </a:t>
            </a:r>
            <a:r>
              <a:rPr lang="ru-RU" sz="1200" dirty="0">
                <a:sym typeface="Roboto"/>
              </a:rPr>
              <a:t>двери запираются на замок с ригельной системой, по желанию устанавливается опечатывающее устройство на </a:t>
            </a:r>
            <a:r>
              <a:rPr lang="ru-RU" sz="1200" dirty="0" smtClean="0">
                <a:sym typeface="Roboto"/>
              </a:rPr>
              <a:t>дверь.</a:t>
            </a: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smtClean="0">
                <a:sym typeface="Roboto"/>
              </a:rPr>
              <a:t>Дополнительно </a:t>
            </a:r>
            <a:r>
              <a:rPr lang="ru-RU" sz="1200" dirty="0">
                <a:sym typeface="Roboto"/>
              </a:rPr>
              <a:t>комплектуется полками.</a:t>
            </a:r>
            <a:endParaRPr spc="-10" dirty="0"/>
          </a:p>
        </p:txBody>
      </p:sp>
      <p:sp>
        <p:nvSpPr>
          <p:cNvPr id="518" name="object 30"/>
          <p:cNvSpPr txBox="1"/>
          <p:nvPr/>
        </p:nvSpPr>
        <p:spPr>
          <a:xfrm>
            <a:off x="7437628" y="4602555"/>
            <a:ext cx="3401060" cy="2852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Предназначен  для упорядоченного хранения ручного и </a:t>
            </a:r>
            <a:r>
              <a:rPr lang="ru-RU" sz="1200" dirty="0" err="1">
                <a:sym typeface="Roboto"/>
              </a:rPr>
              <a:t>электро</a:t>
            </a:r>
            <a:r>
              <a:rPr lang="ru-RU" sz="1200" dirty="0">
                <a:sym typeface="Roboto"/>
              </a:rPr>
              <a:t> инструмента, </a:t>
            </a:r>
            <a:r>
              <a:rPr lang="ru-RU" sz="1200" dirty="0" err="1">
                <a:sym typeface="Roboto"/>
              </a:rPr>
              <a:t>зап.частей</a:t>
            </a:r>
            <a:r>
              <a:rPr lang="ru-RU" sz="1200" dirty="0">
                <a:sym typeface="Roboto"/>
              </a:rPr>
              <a:t>, крепежа, монтажных </a:t>
            </a:r>
            <a:r>
              <a:rPr lang="ru-RU" sz="1200" dirty="0" smtClean="0">
                <a:sym typeface="Roboto"/>
              </a:rPr>
              <a:t>принадлежностей</a:t>
            </a: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smtClean="0">
                <a:sym typeface="Roboto"/>
              </a:rPr>
              <a:t>Перфорированная задняя стенка, </a:t>
            </a:r>
            <a:r>
              <a:rPr lang="ru-RU" sz="1200" dirty="0">
                <a:sym typeface="Roboto"/>
              </a:rPr>
              <a:t>на которой навесные </a:t>
            </a:r>
            <a:r>
              <a:rPr lang="ru-RU" sz="1200" dirty="0" smtClean="0">
                <a:sym typeface="Roboto"/>
              </a:rPr>
              <a:t>держатели</a:t>
            </a: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smtClean="0">
                <a:sym typeface="Roboto"/>
              </a:rPr>
              <a:t>Распашные </a:t>
            </a:r>
            <a:r>
              <a:rPr lang="ru-RU" sz="1200" dirty="0">
                <a:sym typeface="Roboto"/>
              </a:rPr>
              <a:t>двери запираются на замок с ригельной системой, по желанию </a:t>
            </a:r>
            <a:r>
              <a:rPr lang="ru-RU" sz="1200" dirty="0" smtClean="0">
                <a:sym typeface="Roboto"/>
              </a:rPr>
              <a:t>- </a:t>
            </a:r>
            <a:r>
              <a:rPr lang="ru-RU" sz="1200" dirty="0">
                <a:sym typeface="Roboto"/>
              </a:rPr>
              <a:t>опечатывающее устройство на дверь. </a:t>
            </a:r>
            <a:endParaRPr lang="ru-RU" sz="1200" dirty="0" smtClean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 smtClean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smtClean="0">
                <a:sym typeface="Roboto"/>
              </a:rPr>
              <a:t>Дополнительно </a:t>
            </a:r>
            <a:r>
              <a:rPr lang="ru-RU" sz="1200" dirty="0">
                <a:sym typeface="Roboto"/>
              </a:rPr>
              <a:t>комплектуется полками и/или выдвижными ящиками, возможно закрывание </a:t>
            </a:r>
            <a:r>
              <a:rPr lang="ru-RU" sz="1200" dirty="0" err="1">
                <a:sym typeface="Roboto"/>
              </a:rPr>
              <a:t>роллетой</a:t>
            </a:r>
            <a:r>
              <a:rPr lang="ru-RU" sz="1200" dirty="0">
                <a:sym typeface="Roboto"/>
              </a:rPr>
              <a:t>.</a:t>
            </a:r>
            <a:endParaRPr spc="-10" dirty="0"/>
          </a:p>
        </p:txBody>
      </p:sp>
      <p:sp>
        <p:nvSpPr>
          <p:cNvPr id="519" name="object 30"/>
          <p:cNvSpPr txBox="1"/>
          <p:nvPr/>
        </p:nvSpPr>
        <p:spPr>
          <a:xfrm>
            <a:off x="10939557" y="4572378"/>
            <a:ext cx="3141378" cy="2852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Шкаф-драйвер металлический с </a:t>
            </a:r>
            <a:r>
              <a:rPr lang="ru-RU" sz="1200" dirty="0" smtClean="0">
                <a:sym typeface="Roboto"/>
              </a:rPr>
              <a:t>выдвижными </a:t>
            </a:r>
            <a:r>
              <a:rPr lang="ru-RU" sz="1200" dirty="0">
                <a:sym typeface="Roboto"/>
              </a:rPr>
              <a:t>ящиками, </a:t>
            </a:r>
            <a:r>
              <a:rPr lang="ru-RU" sz="1200" dirty="0" smtClean="0">
                <a:sym typeface="Roboto"/>
              </a:rPr>
              <a:t>для рационального хранения </a:t>
            </a:r>
            <a:r>
              <a:rPr lang="ru-RU" sz="1200" dirty="0">
                <a:sym typeface="Roboto"/>
              </a:rPr>
              <a:t>документов формата А1, чертежей, атласов, музейных тканей и прочих ценностей</a:t>
            </a:r>
            <a:r>
              <a:rPr lang="ru-RU" sz="1200" dirty="0" smtClean="0">
                <a:sym typeface="Roboto"/>
              </a:rPr>
              <a:t>. </a:t>
            </a: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smtClean="0">
                <a:sym typeface="Roboto"/>
              </a:rPr>
              <a:t>полное</a:t>
            </a:r>
            <a:r>
              <a:rPr lang="ru-RU" sz="1200" dirty="0">
                <a:sym typeface="Roboto"/>
              </a:rPr>
              <a:t>, плавное и бесшумное выдвижение даже при их полной загрузке. </a:t>
            </a:r>
            <a:endParaRPr lang="ru-RU" sz="1200" dirty="0" smtClean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smtClean="0">
                <a:sym typeface="Roboto"/>
              </a:rPr>
              <a:t>оборудован </a:t>
            </a:r>
            <a:r>
              <a:rPr lang="ru-RU" sz="1200" dirty="0">
                <a:sym typeface="Roboto"/>
              </a:rPr>
              <a:t>центральным замком, который блокирует все ящики одновременно, по желанию </a:t>
            </a:r>
            <a:r>
              <a:rPr lang="ru-RU" sz="1200" dirty="0" smtClean="0">
                <a:sym typeface="Roboto"/>
              </a:rPr>
              <a:t>- </a:t>
            </a:r>
            <a:r>
              <a:rPr lang="ru-RU" sz="1200" dirty="0">
                <a:sym typeface="Roboto"/>
              </a:rPr>
              <a:t>опечатывающее устройство на замок или на каждый ящик. </a:t>
            </a:r>
            <a:endParaRPr spc="-10" dirty="0"/>
          </a:p>
        </p:txBody>
      </p:sp>
      <p:sp>
        <p:nvSpPr>
          <p:cNvPr id="38" name="object 33"/>
          <p:cNvSpPr txBox="1"/>
          <p:nvPr/>
        </p:nvSpPr>
        <p:spPr>
          <a:xfrm>
            <a:off x="11042832" y="4125122"/>
            <a:ext cx="2218971" cy="230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55243" marR="5080" indent="-43177">
              <a:lnSpc>
                <a:spcPts val="1800"/>
              </a:lnSpc>
              <a:defRPr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 smtClean="0"/>
              <a:t>Шкаф картотечный</a:t>
            </a:r>
            <a:endParaRPr spc="-15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96205" y="1061647"/>
            <a:ext cx="3478838" cy="3208695"/>
            <a:chOff x="275367" y="1465142"/>
            <a:chExt cx="3478838" cy="3208695"/>
          </a:xfrm>
        </p:grpSpPr>
        <p:pic>
          <p:nvPicPr>
            <p:cNvPr id="488" name="object 7" descr="object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367" y="1465142"/>
              <a:ext cx="3478838" cy="320869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89" name="object 8"/>
            <p:cNvSpPr/>
            <p:nvPr/>
          </p:nvSpPr>
          <p:spPr>
            <a:xfrm>
              <a:off x="443304" y="1662564"/>
              <a:ext cx="3028385" cy="26437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>
              <a:miter lim="400000"/>
            </a:ln>
          </p:spPr>
          <p:txBody>
            <a:bodyPr lIns="45719" rIns="45719"/>
            <a:lstStyle/>
            <a:p>
              <a:endParaRPr/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9450" y="1939663"/>
              <a:ext cx="2177926" cy="2102825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3610398" y="1127482"/>
            <a:ext cx="3323105" cy="3065056"/>
            <a:chOff x="3704058" y="1515059"/>
            <a:chExt cx="3323105" cy="3065056"/>
          </a:xfrm>
        </p:grpSpPr>
        <p:pic>
          <p:nvPicPr>
            <p:cNvPr id="490" name="object 7" descr="object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4058" y="1515059"/>
              <a:ext cx="3323105" cy="3065056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Группа 8"/>
            <p:cNvGrpSpPr/>
            <p:nvPr/>
          </p:nvGrpSpPr>
          <p:grpSpPr>
            <a:xfrm>
              <a:off x="3846702" y="1677053"/>
              <a:ext cx="2944392" cy="2600312"/>
              <a:chOff x="3846702" y="1677053"/>
              <a:chExt cx="2944392" cy="2600312"/>
            </a:xfrm>
          </p:grpSpPr>
          <p:sp>
            <p:nvSpPr>
              <p:cNvPr id="491" name="object 8"/>
              <p:cNvSpPr/>
              <p:nvPr/>
            </p:nvSpPr>
            <p:spPr>
              <a:xfrm>
                <a:off x="3846702" y="1677053"/>
                <a:ext cx="2944392" cy="26003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797" y="0"/>
                    </a:moveTo>
                    <a:lnTo>
                      <a:pt x="803" y="0"/>
                    </a:lnTo>
                    <a:lnTo>
                      <a:pt x="490" y="69"/>
                    </a:lnTo>
                    <a:lnTo>
                      <a:pt x="235" y="257"/>
                    </a:lnTo>
                    <a:lnTo>
                      <a:pt x="63" y="537"/>
                    </a:lnTo>
                    <a:lnTo>
                      <a:pt x="0" y="879"/>
                    </a:lnTo>
                    <a:lnTo>
                      <a:pt x="0" y="20721"/>
                    </a:lnTo>
                    <a:lnTo>
                      <a:pt x="63" y="21063"/>
                    </a:lnTo>
                    <a:lnTo>
                      <a:pt x="235" y="21343"/>
                    </a:lnTo>
                    <a:lnTo>
                      <a:pt x="490" y="21531"/>
                    </a:lnTo>
                    <a:lnTo>
                      <a:pt x="803" y="21600"/>
                    </a:lnTo>
                    <a:lnTo>
                      <a:pt x="20797" y="21600"/>
                    </a:lnTo>
                    <a:lnTo>
                      <a:pt x="21110" y="21531"/>
                    </a:lnTo>
                    <a:lnTo>
                      <a:pt x="21365" y="21343"/>
                    </a:lnTo>
                    <a:lnTo>
                      <a:pt x="21537" y="21063"/>
                    </a:lnTo>
                    <a:lnTo>
                      <a:pt x="21600" y="20721"/>
                    </a:lnTo>
                    <a:lnTo>
                      <a:pt x="21600" y="879"/>
                    </a:lnTo>
                    <a:lnTo>
                      <a:pt x="21537" y="537"/>
                    </a:lnTo>
                    <a:lnTo>
                      <a:pt x="21365" y="257"/>
                    </a:lnTo>
                    <a:lnTo>
                      <a:pt x="21110" y="69"/>
                    </a:lnTo>
                    <a:lnTo>
                      <a:pt x="20797" y="0"/>
                    </a:lnTo>
                    <a:close/>
                  </a:path>
                </a:pathLst>
              </a:custGeom>
              <a:solidFill>
                <a:srgbClr val="FCFCFC"/>
              </a:solidFill>
              <a:ln w="12700">
                <a:miter lim="400000"/>
              </a:ln>
            </p:spPr>
            <p:txBody>
              <a:bodyPr lIns="45719" rIns="45719"/>
              <a:lstStyle/>
              <a:p>
                <a:endParaRPr/>
              </a:p>
            </p:txBody>
          </p:sp>
          <p:pic>
            <p:nvPicPr>
              <p:cNvPr id="3" name="Рисунок 2"/>
              <p:cNvPicPr>
                <a:picLocks noChangeAspect="1"/>
              </p:cNvPicPr>
              <p:nvPr/>
            </p:nvPicPr>
            <p:blipFill rotWithShape="1">
              <a:blip r:embed="rId6"/>
              <a:srcRect l="53918" r="3315"/>
              <a:stretch/>
            </p:blipFill>
            <p:spPr>
              <a:xfrm>
                <a:off x="5408341" y="1983824"/>
                <a:ext cx="1293542" cy="2029423"/>
              </a:xfrm>
              <a:prstGeom prst="rect">
                <a:avLst/>
              </a:prstGeom>
            </p:spPr>
          </p:pic>
          <p:pic>
            <p:nvPicPr>
              <p:cNvPr id="5" name="Рисунок 4"/>
              <p:cNvPicPr>
                <a:picLocks noChangeAspect="1"/>
              </p:cNvPicPr>
              <p:nvPr/>
            </p:nvPicPr>
            <p:blipFill rotWithShape="1">
              <a:blip r:embed="rId6"/>
              <a:srcRect l="4790" t="44017" r="55405" b="69"/>
              <a:stretch/>
            </p:blipFill>
            <p:spPr>
              <a:xfrm>
                <a:off x="4111510" y="2473187"/>
                <a:ext cx="1285289" cy="1211450"/>
              </a:xfrm>
              <a:prstGeom prst="rect">
                <a:avLst/>
              </a:prstGeom>
            </p:spPr>
          </p:pic>
        </p:grpSp>
      </p:grpSp>
      <p:grpSp>
        <p:nvGrpSpPr>
          <p:cNvPr id="13" name="Группа 12"/>
          <p:cNvGrpSpPr/>
          <p:nvPr/>
        </p:nvGrpSpPr>
        <p:grpSpPr>
          <a:xfrm>
            <a:off x="10433645" y="1200365"/>
            <a:ext cx="3232992" cy="2981940"/>
            <a:chOff x="10462158" y="1549959"/>
            <a:chExt cx="3232992" cy="2981940"/>
          </a:xfrm>
        </p:grpSpPr>
        <p:pic>
          <p:nvPicPr>
            <p:cNvPr id="39" name="object 7" descr="object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2158" y="1549959"/>
              <a:ext cx="3232992" cy="298194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0" name="object 8"/>
            <p:cNvSpPr/>
            <p:nvPr/>
          </p:nvSpPr>
          <p:spPr>
            <a:xfrm>
              <a:off x="10645487" y="1638827"/>
              <a:ext cx="2773836" cy="26208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>
              <a:miter lim="400000"/>
            </a:ln>
          </p:spPr>
          <p:txBody>
            <a:bodyPr lIns="45719" rIns="45719"/>
            <a:lstStyle/>
            <a:p>
              <a:endParaRPr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725546" y="1865570"/>
              <a:ext cx="2613717" cy="1960287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6997488" y="1119725"/>
            <a:ext cx="3372172" cy="3110313"/>
            <a:chOff x="6997488" y="1465637"/>
            <a:chExt cx="3372172" cy="3110313"/>
          </a:xfrm>
        </p:grpSpPr>
        <p:pic>
          <p:nvPicPr>
            <p:cNvPr id="492" name="object 7" descr="object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97488" y="1465637"/>
              <a:ext cx="3372172" cy="311031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93" name="object 8"/>
            <p:cNvSpPr/>
            <p:nvPr/>
          </p:nvSpPr>
          <p:spPr>
            <a:xfrm>
              <a:off x="7199019" y="1655569"/>
              <a:ext cx="2881683" cy="26098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>
              <a:miter lim="400000"/>
            </a:ln>
          </p:spPr>
          <p:txBody>
            <a:bodyPr lIns="45719" rIns="45719"/>
            <a:lstStyle/>
            <a:p>
              <a:endParaRPr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8"/>
            <a:srcRect l="70237" r="3744"/>
            <a:stretch/>
          </p:blipFill>
          <p:spPr>
            <a:xfrm>
              <a:off x="8854069" y="2018843"/>
              <a:ext cx="1115122" cy="1755800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8"/>
            <a:srcRect l="4163" t="21590" r="66176"/>
            <a:stretch/>
          </p:blipFill>
          <p:spPr>
            <a:xfrm>
              <a:off x="7351070" y="2473187"/>
              <a:ext cx="1271240" cy="1376730"/>
            </a:xfrm>
            <a:prstGeom prst="rect">
              <a:avLst/>
            </a:prstGeom>
          </p:spPr>
        </p:pic>
      </p:grpSp>
      <p:pic>
        <p:nvPicPr>
          <p:cNvPr id="54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3807" y="7045253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5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3807" y="6155386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6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3807" y="5610611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7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3608" y="4680888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8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30" y="6359437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9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142" y="5587437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0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52" y="4677166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1" name="object 25" descr="object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7033" y="6522760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2" name="object 25" descr="object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6589" y="6140238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3" name="object 25" descr="object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320" y="6897848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4" name="object 25" descr="object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7033" y="5730632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8901633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1291</Words>
  <Application>Microsoft Office PowerPoint</Application>
  <PresentationFormat>Произвольный</PresentationFormat>
  <Paragraphs>237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DINPro-Light</vt:lpstr>
      <vt:lpstr>Helvetica</vt:lpstr>
      <vt:lpstr>Helvetica Neue</vt:lpstr>
      <vt:lpstr>Montserrat Bold</vt:lpstr>
      <vt:lpstr>Roboto</vt:lpstr>
      <vt:lpstr>Roboto Black</vt:lpstr>
      <vt:lpstr>Roboto Medium</vt:lpstr>
      <vt:lpstr>Roboto-Black</vt:lpstr>
      <vt:lpstr>Office Theme</vt:lpstr>
      <vt:lpstr>ГК «РЕШЕНИЕ» – группа компаний, которые разрабатывают, производят и реализуют профессиональную диспетчерскую мебель и видеостены</vt:lpstr>
      <vt:lpstr>С НАМИ УДОБНО И ВЫГОДНО РАБОТАТЬ</vt:lpstr>
      <vt:lpstr>Презентация PowerPoint</vt:lpstr>
      <vt:lpstr>Презентация PowerPoint</vt:lpstr>
      <vt:lpstr>СЕРИЯ ПРОФЕССИОНАЛЬНЫХ СТОЛОВ С ПОДЪЕМНЫМ МЕХАНИЗМОМ Грузоподъемность до 180 кг. полезной нагрузки</vt:lpstr>
      <vt:lpstr>Презентация PowerPoint</vt:lpstr>
      <vt:lpstr>Презентация PowerPoint</vt:lpstr>
      <vt:lpstr>ШКАФЫ И ТУМБЫ ДЛЯ РАЗМЕЩЕНИЯ ТЕЛЕКОММУНИКАЦИОННОГО ОБОРУДОВАНИЯ</vt:lpstr>
      <vt:lpstr>ШКАФЫ РАЗЛИЧНОГО НАЗНАЧЕНИЯ</vt:lpstr>
      <vt:lpstr>ПРЕИМУЩЕСТВА ПРОДУКЦИИ АРМЕР</vt:lpstr>
      <vt:lpstr>СХЕМА РАБОТЫ С НАМИ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компаний «Решение»</dc:title>
  <dc:creator>kristina</dc:creator>
  <cp:lastModifiedBy>kristina</cp:lastModifiedBy>
  <cp:revision>26</cp:revision>
  <dcterms:modified xsi:type="dcterms:W3CDTF">2022-08-15T05:33:09Z</dcterms:modified>
</cp:coreProperties>
</file>